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310" r:id="rId2"/>
    <p:sldId id="256" r:id="rId3"/>
    <p:sldId id="288" r:id="rId4"/>
    <p:sldId id="289" r:id="rId5"/>
    <p:sldId id="290" r:id="rId6"/>
    <p:sldId id="291" r:id="rId7"/>
    <p:sldId id="292" r:id="rId8"/>
    <p:sldId id="314" r:id="rId9"/>
    <p:sldId id="293" r:id="rId10"/>
    <p:sldId id="312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273" r:id="rId20"/>
    <p:sldId id="277" r:id="rId21"/>
    <p:sldId id="278" r:id="rId22"/>
    <p:sldId id="274" r:id="rId23"/>
    <p:sldId id="279" r:id="rId24"/>
    <p:sldId id="280" r:id="rId25"/>
    <p:sldId id="275" r:id="rId26"/>
    <p:sldId id="284" r:id="rId27"/>
    <p:sldId id="309" r:id="rId28"/>
    <p:sldId id="304" r:id="rId29"/>
    <p:sldId id="305" r:id="rId30"/>
    <p:sldId id="307" r:id="rId31"/>
    <p:sldId id="306" r:id="rId32"/>
    <p:sldId id="286" r:id="rId33"/>
    <p:sldId id="285" r:id="rId34"/>
    <p:sldId id="283" r:id="rId35"/>
    <p:sldId id="302" r:id="rId36"/>
    <p:sldId id="303" r:id="rId37"/>
    <p:sldId id="281" r:id="rId38"/>
    <p:sldId id="282" r:id="rId39"/>
    <p:sldId id="271" r:id="rId40"/>
    <p:sldId id="272" r:id="rId41"/>
    <p:sldId id="313" r:id="rId42"/>
    <p:sldId id="269" r:id="rId43"/>
    <p:sldId id="270" r:id="rId44"/>
    <p:sldId id="276" r:id="rId45"/>
    <p:sldId id="261" r:id="rId46"/>
    <p:sldId id="268" r:id="rId47"/>
    <p:sldId id="263" r:id="rId48"/>
    <p:sldId id="264" r:id="rId49"/>
    <p:sldId id="265" r:id="rId50"/>
    <p:sldId id="266" r:id="rId51"/>
    <p:sldId id="267" r:id="rId52"/>
    <p:sldId id="258" r:id="rId53"/>
    <p:sldId id="260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5" autoAdjust="0"/>
    <p:restoredTop sz="94660"/>
  </p:normalViewPr>
  <p:slideViewPr>
    <p:cSldViewPr>
      <p:cViewPr varScale="1">
        <p:scale>
          <a:sx n="84" d="100"/>
          <a:sy n="84" d="100"/>
        </p:scale>
        <p:origin x="-89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C54F5-0E11-4E3F-8DD6-85DFDF905CF3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A7518-9ED1-47B6-9E1F-93C921CA23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602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456AB-2BEC-4DD5-AE4A-65D91B5E656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26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7518-9ED1-47B6-9E1F-93C921CA232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17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7518-9ED1-47B6-9E1F-93C921CA2321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7518-9ED1-47B6-9E1F-93C921CA2321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8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FA7518-9ED1-47B6-9E1F-93C921CA2321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232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C240AE-339F-4E25-B991-5BF949B61B9B}" type="datetimeFigureOut">
              <a:rPr lang="cs-CZ" smtClean="0"/>
              <a:t>25.2.2016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650ECF-8E4A-40A4-AA1A-15DCA06FA79C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jpeg"/><Relationship Id="rId7" Type="http://schemas.openxmlformats.org/officeDocument/2006/relationships/hyperlink" Target="https://upload.wikimedia.org/wikipedia/commons/c/c9/Sapsan_backside_climb_2.jpg" TargetMode="External"/><Relationship Id="rId2" Type="http://schemas.openxmlformats.org/officeDocument/2006/relationships/hyperlink" Target="https://upload.wikimedia.org/wikipedia/commons/d/d1/Biswa_Ijtema_Dhaka_Bangladesh_24012010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hyperlink" Target="https://upload.wikimedia.org/wikipedia/commons/9/9f/KRL_train_surfing_5.jpg" TargetMode="External"/><Relationship Id="rId10" Type="http://schemas.openxmlformats.org/officeDocument/2006/relationships/image" Target="../media/image14.jpe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eenpeace.org/czech/ReSizes/OriginalWatermarked/Global/international/photos/oil/2013/explorer%20III/GP04J42.jpg" TargetMode="External"/><Relationship Id="rId3" Type="http://schemas.microsoft.com/office/2007/relationships/hdphoto" Target="../media/hdphoto4.wdp"/><Relationship Id="rId7" Type="http://schemas.openxmlformats.org/officeDocument/2006/relationships/image" Target="../media/image18.jpeg"/><Relationship Id="rId12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20.png"/><Relationship Id="rId5" Type="http://schemas.openxmlformats.org/officeDocument/2006/relationships/image" Target="../media/image17.jpeg"/><Relationship Id="rId10" Type="http://schemas.microsoft.com/office/2007/relationships/hdphoto" Target="../media/hdphoto6.wdp"/><Relationship Id="rId4" Type="http://schemas.openxmlformats.org/officeDocument/2006/relationships/image" Target="../media/image16.jpeg"/><Relationship Id="rId9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microsoft.com/office/2007/relationships/hdphoto" Target="../media/hdphoto9.wdp"/><Relationship Id="rId4" Type="http://schemas.openxmlformats.org/officeDocument/2006/relationships/image" Target="../media/image24.jpe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Alcatraz" TargetMode="External"/><Relationship Id="rId13" Type="http://schemas.openxmlformats.org/officeDocument/2006/relationships/hyperlink" Target="https://cs.wikipedia.org/wiki/%C4%8Cernobyl" TargetMode="External"/><Relationship Id="rId3" Type="http://schemas.openxmlformats.org/officeDocument/2006/relationships/hyperlink" Target="https://cs.wikipedia.org/wiki/Hrad" TargetMode="External"/><Relationship Id="rId7" Type="http://schemas.openxmlformats.org/officeDocument/2006/relationships/hyperlink" Target="https://cs.wikipedia.org/wiki/Ground_Zero" TargetMode="External"/><Relationship Id="rId12" Type="http://schemas.openxmlformats.org/officeDocument/2006/relationships/hyperlink" Target="https://cs.wikipedia.org/wiki/Polsko" TargetMode="External"/><Relationship Id="rId17" Type="http://schemas.openxmlformats.org/officeDocument/2006/relationships/hyperlink" Target="https://cs.wikipedia.org/wiki/Kambod%C5%BEa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cs.wikipedia.org/wiki/Vra%C5%BEedn%C3%A1_pol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Pompeje" TargetMode="External"/><Relationship Id="rId11" Type="http://schemas.openxmlformats.org/officeDocument/2006/relationships/hyperlink" Target="https://cs.wikipedia.org/wiki/Auschwitz-Birkenau" TargetMode="External"/><Relationship Id="rId5" Type="http://schemas.openxmlformats.org/officeDocument/2006/relationships/hyperlink" Target="https://cs.wikipedia.org/wiki/Katastrofa" TargetMode="External"/><Relationship Id="rId15" Type="http://schemas.openxmlformats.org/officeDocument/2006/relationships/hyperlink" Target="https://cs.wikipedia.org/wiki/Hiro%C5%A1ima" TargetMode="External"/><Relationship Id="rId10" Type="http://schemas.openxmlformats.org/officeDocument/2006/relationships/hyperlink" Target="https://cs.wikipedia.org/wiki/Genocida" TargetMode="External"/><Relationship Id="rId4" Type="http://schemas.openxmlformats.org/officeDocument/2006/relationships/hyperlink" Target="https://cs.wikipedia.org/wiki/Boji%C5%A1t%C4%9B" TargetMode="External"/><Relationship Id="rId9" Type="http://schemas.openxmlformats.org/officeDocument/2006/relationships/hyperlink" Target="https://cs.wikipedia.org/wiki/Pogrom" TargetMode="External"/><Relationship Id="rId14" Type="http://schemas.openxmlformats.org/officeDocument/2006/relationships/hyperlink" Target="https://cs.wikipedia.org/wiki/Ukrajin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hyperlink" Target="https://plexostroj.wordpress.com/2012/08/12/kambodza-iii-vrazedna-pole-choeung-ek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ripyat.eu/?page_id=11" TargetMode="Externa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ahUKEwjQ_cjZloHLAhUFzRQKHXHcBVcQjRwIBw&amp;url=http://www.jedinecne-zazitky.cz/7-eko-zazitky-a-se-zviraty/88-s-rodinou-v-zazitkovem-ekoparku.htm&amp;psig=AFQjCNFjiIso1-RonWDdCfoGQkl2NmCogg&amp;ust=145588019356932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google.cz/url?q=http://gulag.cz/virtualni-prohlidka-gulagu.html&amp;sa=U&amp;ei=8ZYZU_CbGseN7QaotIHgDg&amp;ved=0CCQQFjAA&amp;usg=AFQjCNHfWhCWXMXZOiTR-7A9Q-3rhlGTOQ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1860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5.wdp"/><Relationship Id="rId5" Type="http://schemas.openxmlformats.org/officeDocument/2006/relationships/image" Target="../media/image62.png"/><Relationship Id="rId4" Type="http://schemas.openxmlformats.org/officeDocument/2006/relationships/hyperlink" Target="https://cs.wikipedia.org/wiki/Buffalo_Bil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uristika.cz/mista/protrzena-prehrada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ved=0CAcQjRxqFQoTCMiEmM7ao8gCFQpaFAodBjQJPw&amp;url=http://www.wickedweirdworld.com/waterless-boat-racing-at-the-henley-on-todd-regatta/&amp;psig=AFQjCNFpv3ngJ_uELSx5MqKGL4ZkgY89Gg&amp;ust=1443872265377853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ivnituristika.cz/slezsko-radegast-cyklotrack/" TargetMode="External"/><Relationship Id="rId3" Type="http://schemas.openxmlformats.org/officeDocument/2006/relationships/image" Target="../media/image83.png"/><Relationship Id="rId7" Type="http://schemas.openxmlformats.org/officeDocument/2006/relationships/hyperlink" Target="http://www.pivnituristika.cz/opava-radegast-cyklotrack/" TargetMode="External"/><Relationship Id="rId2" Type="http://schemas.openxmlformats.org/officeDocument/2006/relationships/hyperlink" Target="http://www.pivnituristika.cz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ivnituristika.cz/beskydy-radegast-cyklotrack/" TargetMode="External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hyperlink" Target="http://www.pivnituristika.cz/trojmezi-cyklotrack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6512511" cy="648072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cs-CZ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OBSAH PŘEDMĚTU</a:t>
            </a:r>
            <a:endParaRPr lang="cs-CZ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395536" y="1052736"/>
            <a:ext cx="8352928" cy="561662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  <a:effectLst>
            <a:innerShdw blurRad="63500" dist="88900" dir="2700000">
              <a:prstClr val="black">
                <a:alpha val="50000"/>
              </a:prstClr>
            </a:innerShdw>
          </a:effectLst>
        </p:spPr>
        <p:txBody>
          <a:bodyPr rtlCol="0" anchor="ctr">
            <a:normAutofit lnSpcReduction="10000"/>
          </a:bodyPr>
          <a:lstStyle/>
          <a:p>
            <a:pPr marL="502920" indent="-457200" fontAlgn="auto">
              <a:spcBef>
                <a:spcPts val="600"/>
              </a:spcBef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A TRH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DRUHY A FORMY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LETECKÁ A VODNÍ DOPRAVA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FORMY DOPRAVY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KANCELÁŘE A AGENTURY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Technika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zajišťování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objednávka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smlouva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voucher,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platby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PASOVÉ, VIZOVÉ, CELNÍ A SMĚNÁRENSKÉ SLUŽBY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POJIŠŤOVACÍ A ZDRAVOTNÍ SLUŽBY, ODPOVĚDNOST ZA ŠKODY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LÁZEŇSKÉ SLUŽBY, KLASIFIKACE LÁZEŇSKÝCH STŘEDISEK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UBYTOVACÍ SLUŽBY, KATEGORIZACE ZAŘÍZENÍ</a:t>
            </a:r>
          </a:p>
          <a:p>
            <a:pPr marL="502920" indent="-457200" fontAlgn="auto">
              <a:buClr>
                <a:schemeClr val="accent6">
                  <a:lumMod val="75000"/>
                </a:schemeClr>
              </a:buClr>
              <a:buFont typeface="+mj-lt"/>
              <a:buAutoNum type="arabicPeriod"/>
              <a:defRPr/>
            </a:pPr>
            <a:r>
              <a:rPr lang="cs-CZ" sz="20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STRAVOVACÍ SLUŽBY, KATEGORIZACE ZAŘÍZENÍ</a:t>
            </a:r>
          </a:p>
        </p:txBody>
      </p:sp>
      <p:sp>
        <p:nvSpPr>
          <p:cNvPr id="4" name="Ovál 3"/>
          <p:cNvSpPr/>
          <p:nvPr/>
        </p:nvSpPr>
        <p:spPr>
          <a:xfrm>
            <a:off x="251520" y="1484784"/>
            <a:ext cx="6768752" cy="8640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2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686800" cy="5832648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obsahovÉho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zaměřenÍ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cs-CZ" sz="2000" b="1" cap="all" dirty="0" err="1" smtClean="0">
                <a:solidFill>
                  <a:srgbClr val="0000CC"/>
                </a:solidFill>
              </a:rPr>
              <a:t>KulturnÍ</a:t>
            </a:r>
            <a:r>
              <a:rPr lang="cs-CZ" sz="2000" b="1" cap="all" dirty="0" smtClean="0">
                <a:solidFill>
                  <a:srgbClr val="0000CC"/>
                </a:solidFill>
              </a:rPr>
              <a:t>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sportovnÍ</a:t>
            </a:r>
            <a:r>
              <a:rPr lang="cs-CZ" sz="2000" b="1" cap="all" dirty="0" smtClean="0">
                <a:solidFill>
                  <a:srgbClr val="0000CC"/>
                </a:solidFill>
              </a:rPr>
              <a:t>, </a:t>
            </a:r>
            <a:r>
              <a:rPr lang="pl-PL" sz="2000" b="1" cap="all" dirty="0" smtClean="0">
                <a:solidFill>
                  <a:srgbClr val="0000CC"/>
                </a:solidFill>
              </a:rPr>
              <a:t>zaměřenÉ </a:t>
            </a:r>
            <a:r>
              <a:rPr lang="pl-PL" sz="2000" b="1" cap="all" dirty="0">
                <a:solidFill>
                  <a:srgbClr val="0000CC"/>
                </a:solidFill>
              </a:rPr>
              <a:t>na </a:t>
            </a:r>
            <a:r>
              <a:rPr lang="pl-PL" sz="2000" b="1" cap="all" dirty="0" smtClean="0">
                <a:solidFill>
                  <a:srgbClr val="0000CC"/>
                </a:solidFill>
              </a:rPr>
              <a:t>mÍstnÍ </a:t>
            </a:r>
            <a:r>
              <a:rPr lang="pl-PL" sz="2000" b="1" cap="all" dirty="0">
                <a:solidFill>
                  <a:srgbClr val="0000CC"/>
                </a:solidFill>
              </a:rPr>
              <a:t>zvyky, tradice, historii, </a:t>
            </a:r>
            <a:r>
              <a:rPr lang="pl-PL" sz="2000" b="1" cap="all" dirty="0" smtClean="0">
                <a:solidFill>
                  <a:srgbClr val="0000CC"/>
                </a:solidFill>
              </a:rPr>
              <a:t>mÝty </a:t>
            </a:r>
            <a:r>
              <a:rPr lang="pl-PL" sz="2000" b="1" cap="all" dirty="0">
                <a:solidFill>
                  <a:srgbClr val="0000CC"/>
                </a:solidFill>
              </a:rPr>
              <a:t>a </a:t>
            </a:r>
            <a:r>
              <a:rPr lang="pl-PL" sz="2000" b="1" cap="all" dirty="0" smtClean="0">
                <a:solidFill>
                  <a:srgbClr val="0000CC"/>
                </a:solidFill>
              </a:rPr>
              <a:t>legendy,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společenskÉ</a:t>
            </a:r>
            <a:r>
              <a:rPr lang="cs-CZ" sz="2000" b="1" cap="all" dirty="0" smtClean="0">
                <a:solidFill>
                  <a:srgbClr val="0000CC"/>
                </a:solidFill>
              </a:rPr>
              <a:t> </a:t>
            </a:r>
            <a:r>
              <a:rPr lang="cs-CZ" sz="2000" b="1" cap="all" dirty="0">
                <a:solidFill>
                  <a:srgbClr val="0000CC"/>
                </a:solidFill>
              </a:rPr>
              <a:t>a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zÁbavnÍ</a:t>
            </a:r>
            <a:r>
              <a:rPr lang="cs-CZ" sz="2000" b="1" cap="all" dirty="0" smtClean="0">
                <a:solidFill>
                  <a:srgbClr val="0000CC"/>
                </a:solidFill>
              </a:rPr>
              <a:t>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nÁboženskÉ</a:t>
            </a:r>
            <a:r>
              <a:rPr lang="cs-CZ" sz="2000" b="1" cap="all" dirty="0" smtClean="0">
                <a:solidFill>
                  <a:srgbClr val="0000CC"/>
                </a:solidFill>
              </a:rPr>
              <a:t>, veletrhy </a:t>
            </a:r>
            <a:r>
              <a:rPr lang="cs-CZ" sz="2000" b="1" cap="all" dirty="0">
                <a:solidFill>
                  <a:srgbClr val="0000CC"/>
                </a:solidFill>
              </a:rPr>
              <a:t>a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vÝstavy</a:t>
            </a:r>
            <a:r>
              <a:rPr lang="cs-CZ" sz="2000" b="1" cap="all" dirty="0" smtClean="0">
                <a:solidFill>
                  <a:srgbClr val="0000CC"/>
                </a:solidFill>
              </a:rPr>
              <a:t>, kongresy</a:t>
            </a:r>
            <a:r>
              <a:rPr lang="cs-CZ" sz="2000" b="1" cap="all" dirty="0">
                <a:solidFill>
                  <a:srgbClr val="0000CC"/>
                </a:solidFill>
              </a:rPr>
              <a:t>, konference,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seminÁře</a:t>
            </a:r>
            <a:r>
              <a:rPr lang="cs-CZ" sz="2000" b="1" cap="all" dirty="0" smtClean="0">
                <a:solidFill>
                  <a:srgbClr val="0000CC"/>
                </a:solidFill>
              </a:rPr>
              <a:t>, APOD.</a:t>
            </a:r>
          </a:p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cÍlovÝch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skupin:</a:t>
            </a:r>
          </a:p>
          <a:p>
            <a:pPr lvl="1">
              <a:buClr>
                <a:srgbClr val="C00000"/>
              </a:buClr>
            </a:pPr>
            <a:r>
              <a:rPr lang="cs-CZ" sz="2000" b="1" cap="all" dirty="0" err="1">
                <a:solidFill>
                  <a:srgbClr val="0000CC"/>
                </a:solidFill>
              </a:rPr>
              <a:t>eventy</a:t>
            </a:r>
            <a:r>
              <a:rPr lang="cs-CZ" sz="2000" b="1" cap="all" dirty="0">
                <a:solidFill>
                  <a:srgbClr val="0000CC"/>
                </a:solidFill>
              </a:rPr>
              <a:t>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uzavřenÉ</a:t>
            </a:r>
            <a:r>
              <a:rPr lang="cs-CZ" sz="2000" b="1" cap="all" dirty="0" smtClean="0">
                <a:solidFill>
                  <a:srgbClr val="0000CC"/>
                </a:solidFill>
              </a:rPr>
              <a:t> - </a:t>
            </a:r>
            <a:r>
              <a:rPr lang="cs-CZ" sz="2000" b="1" cap="all" dirty="0">
                <a:solidFill>
                  <a:srgbClr val="0000CC"/>
                </a:solidFill>
              </a:rPr>
              <a:t>kongresy, </a:t>
            </a:r>
            <a:r>
              <a:rPr lang="cs-CZ" sz="2000" b="1" cap="all" dirty="0" smtClean="0">
                <a:solidFill>
                  <a:srgbClr val="0000CC"/>
                </a:solidFill>
              </a:rPr>
              <a:t>konference</a:t>
            </a:r>
          </a:p>
          <a:p>
            <a:pPr lvl="1">
              <a:buClr>
                <a:srgbClr val="C00000"/>
              </a:buClr>
            </a:pPr>
            <a:r>
              <a:rPr lang="cs-CZ" sz="2000" b="1" cap="all" dirty="0" err="1">
                <a:solidFill>
                  <a:srgbClr val="0000CC"/>
                </a:solidFill>
              </a:rPr>
              <a:t>Eventy</a:t>
            </a:r>
            <a:r>
              <a:rPr lang="cs-CZ" sz="2000" b="1" cap="all" dirty="0">
                <a:solidFill>
                  <a:srgbClr val="0000CC"/>
                </a:solidFill>
              </a:rPr>
              <a:t>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otevřenÉ</a:t>
            </a:r>
            <a:r>
              <a:rPr lang="cs-CZ" sz="2000" b="1" cap="all" dirty="0" smtClean="0">
                <a:solidFill>
                  <a:srgbClr val="0000CC"/>
                </a:solidFill>
              </a:rPr>
              <a:t> - </a:t>
            </a:r>
            <a:r>
              <a:rPr lang="cs-CZ" sz="2000" b="1" cap="all" dirty="0">
                <a:solidFill>
                  <a:srgbClr val="0000CC"/>
                </a:solidFill>
              </a:rPr>
              <a:t>koncerty, </a:t>
            </a:r>
            <a:r>
              <a:rPr lang="cs-CZ" sz="2000" b="1" cap="all" dirty="0" smtClean="0">
                <a:solidFill>
                  <a:srgbClr val="0000CC"/>
                </a:solidFill>
              </a:rPr>
              <a:t>festivaly,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sportovnÍ</a:t>
            </a:r>
            <a:r>
              <a:rPr lang="cs-CZ" sz="2000" b="1" cap="all" dirty="0" smtClean="0">
                <a:solidFill>
                  <a:srgbClr val="0000CC"/>
                </a:solidFill>
              </a:rPr>
              <a:t> akce</a:t>
            </a:r>
          </a:p>
          <a:p>
            <a:pPr>
              <a:buClr>
                <a:srgbClr val="C00000"/>
              </a:buClr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PODLE MÍSTA:</a:t>
            </a:r>
          </a:p>
          <a:p>
            <a:pPr lvl="1">
              <a:buClr>
                <a:srgbClr val="C00000"/>
              </a:buClr>
            </a:pPr>
            <a:r>
              <a:rPr lang="cs-CZ" sz="2000" b="1" cap="all" dirty="0" err="1" smtClean="0">
                <a:solidFill>
                  <a:srgbClr val="0000CC"/>
                </a:solidFill>
              </a:rPr>
              <a:t>VenkovnÍ</a:t>
            </a:r>
            <a:endParaRPr lang="cs-CZ" sz="2000" b="1" cap="all" dirty="0" smtClean="0">
              <a:solidFill>
                <a:srgbClr val="0000CC"/>
              </a:solidFill>
            </a:endParaRPr>
          </a:p>
          <a:p>
            <a:pPr lvl="1">
              <a:buClr>
                <a:srgbClr val="C00000"/>
              </a:buClr>
            </a:pPr>
            <a:r>
              <a:rPr lang="cs-CZ" sz="2000" b="1" cap="all" dirty="0">
                <a:solidFill>
                  <a:srgbClr val="0000CC"/>
                </a:solidFill>
              </a:rPr>
              <a:t>„pod střechou</a:t>
            </a:r>
            <a:r>
              <a:rPr lang="cs-CZ" sz="2000" b="1" cap="all" dirty="0" smtClean="0">
                <a:solidFill>
                  <a:srgbClr val="0000CC"/>
                </a:solidFill>
              </a:rPr>
              <a:t>“</a:t>
            </a:r>
          </a:p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pořadatelskÉho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subjektu</a:t>
            </a:r>
          </a:p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počtu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ÚčastnÍků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vÝznamu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cs-CZ" sz="2000" b="1" cap="all" dirty="0" err="1" smtClean="0">
                <a:solidFill>
                  <a:srgbClr val="0000CC"/>
                </a:solidFill>
              </a:rPr>
              <a:t>MezinÁrodnÍ</a:t>
            </a:r>
            <a:r>
              <a:rPr lang="cs-CZ" sz="2000" b="1" cap="all" dirty="0" smtClean="0">
                <a:solidFill>
                  <a:srgbClr val="0000CC"/>
                </a:solidFill>
              </a:rPr>
              <a:t>, </a:t>
            </a:r>
            <a:r>
              <a:rPr lang="cs-CZ" sz="2000" b="1" cap="all" dirty="0">
                <a:solidFill>
                  <a:srgbClr val="0000CC"/>
                </a:solidFill>
              </a:rPr>
              <a:t>„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značkovÉ</a:t>
            </a:r>
            <a:r>
              <a:rPr lang="cs-CZ" sz="2000" b="1" cap="all" dirty="0" smtClean="0">
                <a:solidFill>
                  <a:srgbClr val="0000CC"/>
                </a:solidFill>
              </a:rPr>
              <a:t>“, </a:t>
            </a:r>
            <a:r>
              <a:rPr lang="cs-CZ" sz="2000" b="1" cap="all" dirty="0" err="1" smtClean="0">
                <a:solidFill>
                  <a:srgbClr val="0000CC"/>
                </a:solidFill>
              </a:rPr>
              <a:t>regionÁlnÍ</a:t>
            </a:r>
            <a:r>
              <a:rPr lang="cs-CZ" sz="2000" b="1" cap="all" dirty="0" smtClean="0">
                <a:solidFill>
                  <a:srgbClr val="0000CC"/>
                </a:solidFill>
              </a:rPr>
              <a:t>, MÍSTNÍ </a:t>
            </a:r>
          </a:p>
          <a:p>
            <a:pPr>
              <a:buClr>
                <a:srgbClr val="C00000"/>
              </a:buClr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podle doby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trvÁnÍ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PODLE PERIODICITY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339752" y="260648"/>
            <a:ext cx="47227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Klasifikace </a:t>
            </a:r>
            <a:r>
              <a:rPr lang="cs-CZ" sz="3200" b="1" cap="all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eventů</a:t>
            </a:r>
            <a:endParaRPr lang="cs-CZ" sz="3200" cap="all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83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  <a:solidFill>
            <a:srgbClr val="C00000"/>
          </a:solidFill>
        </p:spPr>
        <p:txBody>
          <a:bodyPr/>
          <a:lstStyle/>
          <a:p>
            <a:pPr algn="ctr"/>
            <a:r>
              <a:rPr lang="cs-CZ" b="1" dirty="0" smtClean="0">
                <a:solidFill>
                  <a:schemeClr val="bg2"/>
                </a:solidFill>
                <a:latin typeface="Arial Black" panose="020B0A04020102020204" pitchFamily="34" charset="0"/>
              </a:rPr>
              <a:t>EXTRÉMNÍ TURIZMUS</a:t>
            </a:r>
            <a:endParaRPr lang="cs-CZ" b="1" dirty="0">
              <a:solidFill>
                <a:schemeClr val="bg2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5328592"/>
          </a:xfrm>
        </p:spPr>
        <p:txBody>
          <a:bodyPr>
            <a:normAutofit fontScale="92500"/>
          </a:bodyPr>
          <a:lstStyle/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v dnešní době obrovský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boom 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cestování na nebezpečná či nehostinná místa (pouště, jeskyně, polární krajiny, džungle, hory, válečné oblasti, oblasti jaderného výzkumu,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účast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na nebezpečných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akcích - přechod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zamrzlých jezer, plavby po rozbouřeném moři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… 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EXTRÉMNÍ SPORTY – BUNGEE JUMPING, BASEJUMP, BOULDERRING, FREEDIVING, EXTRÉMNÍ LYŽOVÁNÍ, KAYAKING, SPORTOVNÍ LEZENÍ, …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Lovy dravé zvěře a rybolov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zemĚ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centrální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Asie (Kazachstán, Kyrgyzstán) a asijské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části Ruské federace.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  Turistika na koních i pěšky. Extrémní sjíždění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horských řek</a:t>
            </a:r>
          </a:p>
          <a:p>
            <a:pPr>
              <a:buClr>
                <a:srgbClr val="7030A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DOBRODRUŽSTVÍ, SEBEPOZNÁNÍ, POZNÁVÁNÍ, UMĚNÍ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13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CESTOVÁNÍ</a:t>
            </a:r>
            <a:r>
              <a:rPr lang="cs-CZ" dirty="0" smtClean="0"/>
              <a:t> </a:t>
            </a:r>
            <a:r>
              <a:rPr lang="cs-CZ" b="1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POUŠTÍ</a:t>
            </a:r>
            <a:endParaRPr lang="cs-CZ" dirty="0"/>
          </a:p>
        </p:txBody>
      </p:sp>
      <p:pic>
        <p:nvPicPr>
          <p:cNvPr id="7170" name="Picture 2" descr="http://www.ituristi.cz/wp-content/uploads/arabian-desert-e140464650838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484784"/>
            <a:ext cx="3452149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quadmania.cz/upload/images/cache/clanky/20090525151732-12865_jpgresize_1000x830__type_jpg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8596" r="288" b="5700"/>
          <a:stretch/>
        </p:blipFill>
        <p:spPr bwMode="auto">
          <a:xfrm>
            <a:off x="755575" y="4077073"/>
            <a:ext cx="3322089" cy="21353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.idnes.cz/11/111/cl6/JB3eec1c_DSC_08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77072"/>
            <a:ext cx="3866338" cy="2160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media.novinky.cz/078/230781-top_foto2-peyg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4"/>
            <a:ext cx="3810000" cy="2143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19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Biswa Ijtema Dhaka Bangladesh 24012010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42" r="5093" b="9960"/>
          <a:stretch/>
        </p:blipFill>
        <p:spPr bwMode="auto">
          <a:xfrm>
            <a:off x="5292080" y="332656"/>
            <a:ext cx="2952328" cy="37498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40466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TRAIN SURFING</a:t>
            </a:r>
            <a:endParaRPr lang="cs-CZ" sz="28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File:KRL train surfing 5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4176464" cy="29847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Sapsan backside climb 2.jpg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51" t="-7013" r="-9751" b="18021"/>
          <a:stretch/>
        </p:blipFill>
        <p:spPr bwMode="auto">
          <a:xfrm>
            <a:off x="5290476" y="4082555"/>
            <a:ext cx="3153624" cy="248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1.squarespace.com/static/54b523b4e4b0795068401d4a/552ccd2be4b0b39dd1fb568b/552ccf26e4b09906febbcc59/1428999977610/3GCIS.jpg?format=750w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365104"/>
            <a:ext cx="3314103" cy="22005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504056"/>
          </a:xfrm>
        </p:spPr>
        <p:txBody>
          <a:bodyPr>
            <a:normAutofit/>
          </a:bodyPr>
          <a:lstStyle/>
          <a:p>
            <a:pPr algn="ctr"/>
            <a:r>
              <a:rPr lang="cs-CZ" sz="2000" cap="none" dirty="0" smtClean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PŘECHODY ZAMRZLÝCH JEZER</a:t>
            </a:r>
            <a:endParaRPr lang="cs-CZ" sz="2000" cap="none" dirty="0">
              <a:ln w="190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://www.festivalrajbas.cz/imgobr/pavel-blazek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2708691" cy="18012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g.denik.cz/104/2c/ar_38645_0_denik-3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"/>
          <a:stretch/>
        </p:blipFill>
        <p:spPr bwMode="auto">
          <a:xfrm>
            <a:off x="4499992" y="548681"/>
            <a:ext cx="2963261" cy="18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259632" y="2420888"/>
            <a:ext cx="6408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PŘECHODY GRÓNSKA A ANTARKTIDY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chytrazena.cz/clanky_foto/fotky1/maxi/1271418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80928"/>
            <a:ext cx="3072341" cy="1728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ddress.cz/data/www.sanquis.cz/articles/files/254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282285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35696" y="4509120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CESTA NA SEVERNÍ PÓL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Cesta na severní pól">
            <a:hlinkClick r:id="rId8" tooltip="Cesta na severní pól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869160"/>
            <a:ext cx="2834324" cy="18834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69160"/>
            <a:ext cx="2520280" cy="18993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3982216" cy="11716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FLYBOARDING – LÉTÁNÍ NA VODĚ</a:t>
            </a:r>
            <a:endParaRPr lang="cs-CZ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 descr="http://www.flyboardqt.com/images/whitefish-flyboard-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52736"/>
            <a:ext cx="4063051" cy="26642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product-images.imshopping.com/nimblebuy/jumprightinflyboarding1-983771-regu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005064"/>
            <a:ext cx="4857750" cy="25241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45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41248"/>
          </a:xfrm>
        </p:spPr>
        <p:txBody>
          <a:bodyPr/>
          <a:lstStyle/>
          <a:p>
            <a:pPr algn="ctr"/>
            <a:r>
              <a:rPr lang="cs-CZ" b="1" dirty="0" err="1"/>
              <a:t>canyoning</a:t>
            </a:r>
            <a:endParaRPr lang="cs-CZ" dirty="0"/>
          </a:p>
        </p:txBody>
      </p:sp>
      <p:pic>
        <p:nvPicPr>
          <p:cNvPr id="5122" name="Picture 2" descr="http://sahara-experience.com/wp-content/uploads/2014/11/ile_la_reunion_canyoning_alpanes_003_bc22a551e86b42ba93d831575526bb3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227512" cy="242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paddleinspain.com/images/l/barranc-estret-penyes-1-jpg-32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52736"/>
            <a:ext cx="3215680" cy="24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outdoorplanet.net/images/canyoning-tirol/canyoning-oesterreich-tiro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ce-chamonix.com/images/_canyoning_chamonix_chalamy34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89040"/>
            <a:ext cx="316054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6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cs-CZ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SLACKLINE – CHŮZE PO LANĚ</a:t>
            </a:r>
            <a:endParaRPr lang="cs-CZ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ttp://elephant-slacklines.com/media/images/org/HorizonActionbi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5"/>
            <a:ext cx="34563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valgardena.it/fileadmin/template/files/img/wandern-bike/IMG_1886_modifi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124744"/>
            <a:ext cx="3888432" cy="232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velkeucho.cz/wp-content/uploads/2015/04/maxresdefaul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184576" cy="29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935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KIENOVA HOUPAČKA – SKÁKÁNÍ Z MOSTŮ</a:t>
            </a:r>
            <a:endParaRPr lang="cs-CZ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 descr="http://www.lezec.cz/fotos/fil1273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82380" cy="276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off-limits.cz/fotky/probehle-akce/2007-08-25-dalesicka-prehrada-stropesinsky-most-kienova-houpacka/2007-08-25-15-39-13-p101015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0043"/>
          <a:stretch/>
        </p:blipFill>
        <p:spPr bwMode="auto">
          <a:xfrm>
            <a:off x="4716016" y="1556792"/>
            <a:ext cx="3816424" cy="27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5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  <a:solidFill>
            <a:schemeClr val="bg1">
              <a:lumMod val="50000"/>
            </a:schemeClr>
          </a:solidFill>
          <a:ln>
            <a:solidFill>
              <a:srgbClr val="0000CC"/>
            </a:solidFill>
          </a:ln>
        </p:spPr>
        <p:txBody>
          <a:bodyPr/>
          <a:lstStyle/>
          <a:p>
            <a:pPr algn="ctr"/>
            <a:r>
              <a:rPr lang="cs-CZ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TEMNÁ TURISTIKA</a:t>
            </a:r>
            <a:endParaRPr lang="cs-CZ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5253996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Dark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Grief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Thanatourism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produkt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postmoderní doby,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odklON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od masového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turismu,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vyhledáváNÍ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novÝCH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destinacÍ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autentickÝCH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zážitkŮ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  <a:hlinkClick r:id="rId3" tooltip="Hrad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3" tooltip="Hrad"/>
              </a:rPr>
              <a:t>hrady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4" tooltip="Bojiště"/>
              </a:rPr>
              <a:t>bojiště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(Čachtice, křižácké hrady,…) 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místa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5" tooltip="Katastrofa"/>
              </a:rPr>
              <a:t>katastrof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6" tooltip="Pompeje"/>
              </a:rPr>
              <a:t>Pompeje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či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  <a:hlinkClick r:id="rId7" tooltip="Ground Zero"/>
              </a:rPr>
              <a:t>Ground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7" tooltip="Ground Zero"/>
              </a:rPr>
              <a:t> </a:t>
            </a: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  <a:hlinkClick r:id="rId7" tooltip="Ground Zero"/>
              </a:rPr>
              <a:t>Zero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yorku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zpřístupněná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vězení (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8" tooltip="Alcatraz"/>
              </a:rPr>
              <a:t>Alcatraz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endParaRPr lang="cs-CZ" sz="24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popraviště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místa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9" tooltip="Pogrom"/>
              </a:rPr>
              <a:t>pogromů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10" tooltip="Genocida"/>
              </a:rPr>
              <a:t>genocid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SLUMY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  <a:hlinkClick r:id="rId11" tooltip="Auschwitz-Birkenau"/>
              </a:rPr>
              <a:t>Auschwitz-Birkenau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12" tooltip="Polsko"/>
              </a:rPr>
              <a:t>Polsku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13" tooltip="Černobyl"/>
              </a:rPr>
              <a:t>Černobyl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14" tooltip="Ukrajina"/>
              </a:rPr>
              <a:t>Ukrajině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památník v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15" tooltip="Hirošima"/>
              </a:rPr>
              <a:t>Hirošimě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či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  <a:hlinkClick r:id="rId16" tooltip="Vražedná pole"/>
              </a:rPr>
              <a:t>vražedná pole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17" tooltip="Kambodža"/>
              </a:rPr>
              <a:t>Kambodži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MUSEUM ANNY FRANKOVÉ V AMSTERDAMU</a:t>
            </a:r>
            <a:endParaRPr lang="cs-CZ" sz="2400" b="1" cap="all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Terezín, Lidice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 Ležáky, Slavkovské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bojiště, BITVA U HRADCE KRÁLOVÉ,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špilberk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kostel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svatého Cyrila 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Metoděje, 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332657"/>
            <a:ext cx="8458200" cy="792088"/>
          </a:xfrm>
        </p:spPr>
        <p:txBody>
          <a:bodyPr>
            <a:normAutofit/>
          </a:bodyPr>
          <a:lstStyle/>
          <a:p>
            <a:pPr algn="ctr"/>
            <a:r>
              <a:rPr lang="cs-CZ" sz="4400" b="1" cap="non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DRUHY TURIZMU</a:t>
            </a:r>
            <a:endParaRPr lang="cs-CZ" sz="4400" b="1" cap="non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1907704" y="1700808"/>
            <a:ext cx="5303838" cy="3820789"/>
            <a:chOff x="1907704" y="2651981"/>
            <a:chExt cx="5303838" cy="3820789"/>
          </a:xfrm>
        </p:grpSpPr>
        <p:grpSp>
          <p:nvGrpSpPr>
            <p:cNvPr id="6" name="Skupina 3"/>
            <p:cNvGrpSpPr>
              <a:grpSpLocks/>
            </p:cNvGrpSpPr>
            <p:nvPr/>
          </p:nvGrpSpPr>
          <p:grpSpPr bwMode="auto">
            <a:xfrm>
              <a:off x="1907704" y="2651981"/>
              <a:ext cx="5303838" cy="3230177"/>
              <a:chOff x="-1" y="0"/>
              <a:chExt cx="5132706" cy="2969904"/>
            </a:xfrm>
          </p:grpSpPr>
          <p:grpSp>
            <p:nvGrpSpPr>
              <p:cNvPr id="7" name="Group 38"/>
              <p:cNvGrpSpPr>
                <a:grpSpLocks/>
              </p:cNvGrpSpPr>
              <p:nvPr/>
            </p:nvGrpSpPr>
            <p:grpSpPr bwMode="auto">
              <a:xfrm>
                <a:off x="-1" y="317507"/>
                <a:ext cx="2815590" cy="2652397"/>
                <a:chOff x="2573" y="6345"/>
                <a:chExt cx="2266" cy="2115"/>
              </a:xfrm>
            </p:grpSpPr>
            <p:sp>
              <p:nvSpPr>
                <p:cNvPr id="10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595" y="6345"/>
                  <a:ext cx="2235" cy="331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0" bIns="0" anchor="ctr" upright="1"/>
                <a:lstStyle/>
                <a:p>
                  <a:pPr algn="ctr"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cap="all">
                      <a:latin typeface="Arial Narrow"/>
                      <a:ea typeface="Calibri"/>
                      <a:cs typeface="Times New Roman"/>
                    </a:rPr>
                    <a:t>rekreační</a:t>
                  </a:r>
                  <a:endParaRPr lang="cs-CZ" sz="1100"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1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2595" y="6796"/>
                  <a:ext cx="2235" cy="329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0" bIns="0" anchor="ctr" upright="1"/>
                <a:lstStyle/>
                <a:p>
                  <a:pPr algn="ctr"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cap="all" dirty="0" err="1">
                      <a:latin typeface="Arial Narrow"/>
                      <a:ea typeface="Calibri"/>
                      <a:cs typeface="Times New Roman"/>
                    </a:rPr>
                    <a:t>kulturní</a:t>
                  </a:r>
                  <a:endParaRPr lang="cs-CZ" sz="1100" dirty="0"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2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573" y="8129"/>
                  <a:ext cx="2235" cy="331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0" bIns="0" anchor="ctr" upright="1"/>
                <a:lstStyle/>
                <a:p>
                  <a:pPr algn="ctr"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cap="all">
                      <a:latin typeface="Arial Narrow"/>
                      <a:ea typeface="Calibri"/>
                      <a:cs typeface="Times New Roman"/>
                    </a:rPr>
                    <a:t>sportovně zaměřený</a:t>
                  </a:r>
                  <a:endParaRPr lang="cs-CZ" sz="1100"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3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595" y="7245"/>
                  <a:ext cx="2235" cy="331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0" bIns="0" anchor="ctr" upright="1"/>
                <a:lstStyle/>
                <a:p>
                  <a:pPr algn="ctr"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cap="all">
                      <a:latin typeface="Arial Narrow"/>
                      <a:ea typeface="Calibri"/>
                      <a:cs typeface="Times New Roman"/>
                    </a:rPr>
                    <a:t>společensky zaměřený</a:t>
                  </a:r>
                  <a:endParaRPr lang="cs-CZ" sz="1100">
                    <a:latin typeface="Calibri"/>
                    <a:ea typeface="Calibri"/>
                    <a:cs typeface="Times New Roman"/>
                  </a:endParaRPr>
                </a:p>
              </p:txBody>
            </p:sp>
            <p:sp>
              <p:nvSpPr>
                <p:cNvPr id="14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2604" y="7698"/>
                  <a:ext cx="2235" cy="331"/>
                </a:xfrm>
                <a:prstGeom prst="rect">
                  <a:avLst/>
                </a:prstGeom>
                <a:solidFill>
                  <a:srgbClr val="CCFF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tIns="0" bIns="0" anchor="ctr" upright="1"/>
                <a:lstStyle/>
                <a:p>
                  <a:pPr algn="ctr" fontAlgn="auto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600" b="1" cap="all">
                      <a:latin typeface="Arial Narrow"/>
                      <a:ea typeface="Calibri"/>
                      <a:cs typeface="Times New Roman"/>
                    </a:rPr>
                    <a:t>profesionálně zaměřený</a:t>
                  </a:r>
                  <a:endParaRPr lang="cs-CZ" sz="1100"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  <p:sp>
            <p:nvSpPr>
              <p:cNvPr id="8" name="AutoShape 44"/>
              <p:cNvSpPr>
                <a:spLocks noChangeArrowheads="1"/>
              </p:cNvSpPr>
              <p:nvPr/>
            </p:nvSpPr>
            <p:spPr bwMode="auto">
              <a:xfrm>
                <a:off x="3486150" y="0"/>
                <a:ext cx="1646555" cy="394970"/>
              </a:xfrm>
              <a:prstGeom prst="wedgeRoundRectCallout">
                <a:avLst>
                  <a:gd name="adj1" fmla="val -88718"/>
                  <a:gd name="adj2" fmla="val 66190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800" b="1">
                    <a:latin typeface="Arial Narrow" pitchFamily="34" charset="0"/>
                    <a:ea typeface="Calibri" pitchFamily="34" charset="0"/>
                    <a:cs typeface="Times New Roman" pitchFamily="18" charset="0"/>
                  </a:rPr>
                  <a:t>pobytový</a:t>
                </a:r>
                <a:endParaRPr lang="cs-CZ" sz="110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AutoShape 45"/>
              <p:cNvSpPr>
                <a:spLocks noChangeArrowheads="1"/>
              </p:cNvSpPr>
              <p:nvPr/>
            </p:nvSpPr>
            <p:spPr bwMode="auto">
              <a:xfrm>
                <a:off x="3467100" y="546100"/>
                <a:ext cx="1646555" cy="394970"/>
              </a:xfrm>
              <a:prstGeom prst="wedgeRoundRectCallout">
                <a:avLst>
                  <a:gd name="adj1" fmla="val -86880"/>
                  <a:gd name="adj2" fmla="val -43333"/>
                  <a:gd name="adj3" fmla="val 16667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0" bIns="0"/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1800" b="1">
                    <a:latin typeface="Arial Narrow" pitchFamily="34" charset="0"/>
                    <a:ea typeface="Calibri" pitchFamily="34" charset="0"/>
                    <a:cs typeface="Times New Roman" pitchFamily="18" charset="0"/>
                  </a:rPr>
                  <a:t>aktivní turistika</a:t>
                </a:r>
                <a:endParaRPr lang="cs-CZ" sz="1100">
                  <a:latin typeface="Calibri" pitchFamily="34" charset="0"/>
                  <a:ea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5" name="Text Box 41"/>
            <p:cNvSpPr txBox="1">
              <a:spLocks noChangeArrowheads="1"/>
            </p:cNvSpPr>
            <p:nvPr/>
          </p:nvSpPr>
          <p:spPr bwMode="auto">
            <a:xfrm>
              <a:off x="1907704" y="6021288"/>
              <a:ext cx="2869663" cy="451482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0" bIns="0" anchor="ctr" upright="1"/>
            <a:lstStyle/>
            <a:p>
              <a:pPr algn="ctr" fontAlgn="auto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cs-CZ" sz="1600" b="1" cap="all" dirty="0" smtClean="0">
                  <a:latin typeface="Arial Narrow"/>
                  <a:ea typeface="Calibri"/>
                  <a:cs typeface="Times New Roman"/>
                </a:rPr>
                <a:t>Ostatní druhy</a:t>
              </a:r>
              <a:endParaRPr lang="cs-CZ" sz="1100" dirty="0"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4" name="Ovál 3"/>
          <p:cNvSpPr/>
          <p:nvPr/>
        </p:nvSpPr>
        <p:spPr>
          <a:xfrm>
            <a:off x="1331640" y="4941168"/>
            <a:ext cx="4176464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44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395536" y="476672"/>
            <a:ext cx="3744416" cy="2961620"/>
            <a:chOff x="395536" y="476672"/>
            <a:chExt cx="3744416" cy="296162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476672"/>
              <a:ext cx="3600400" cy="2577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395536" y="3068960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AUSCHWITZ-BIRKENAU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757435" y="444986"/>
            <a:ext cx="3837175" cy="2978374"/>
            <a:chOff x="4757435" y="444986"/>
            <a:chExt cx="3837175" cy="297837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3010" y="444986"/>
              <a:ext cx="3791600" cy="2600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4757435" y="3054028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HRAD BRAN, RUMUNSKO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67544" y="3501008"/>
            <a:ext cx="3600400" cy="2817604"/>
            <a:chOff x="467544" y="3501008"/>
            <a:chExt cx="3600400" cy="2817604"/>
          </a:xfrm>
        </p:grpSpPr>
        <p:pic>
          <p:nvPicPr>
            <p:cNvPr id="2053" name="Picture 5" descr="https://plexostroj.files.wordpress.com/2012/08/img_0193.jp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3501008"/>
              <a:ext cx="3600400" cy="2398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67544" y="5949280"/>
              <a:ext cx="3528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VRAŽEDNÁ POLE KAMBODŽA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88024" y="3501008"/>
            <a:ext cx="3816424" cy="3033628"/>
            <a:chOff x="4788024" y="3501008"/>
            <a:chExt cx="3816424" cy="3033628"/>
          </a:xfrm>
        </p:grpSpPr>
        <p:pic>
          <p:nvPicPr>
            <p:cNvPr id="2055" name="Picture 7" descr="http://www.vets.estranky.cz/img/picture/7884/3110_011_hiro%C5%A1ima_JP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501008"/>
              <a:ext cx="3744416" cy="2558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4860032" y="6165304"/>
              <a:ext cx="37444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HIROŠIMA JAPONSKO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2372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659049" y="3429000"/>
            <a:ext cx="3168451" cy="3105636"/>
            <a:chOff x="659049" y="3429000"/>
            <a:chExt cx="3168451" cy="3105636"/>
          </a:xfrm>
        </p:grpSpPr>
        <p:pic>
          <p:nvPicPr>
            <p:cNvPr id="4102" name="Picture 6" descr="http://nd06.jxs.cz/221/096/19b3c1ee63_95349387_o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049" y="3429000"/>
              <a:ext cx="3168451" cy="2629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803114" y="6165304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ČERNOBYL UKRAJINA</a:t>
              </a:r>
              <a:endParaRPr lang="cs-CZ" dirty="0"/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4572000" y="404664"/>
            <a:ext cx="4206652" cy="2817604"/>
            <a:chOff x="4572000" y="404664"/>
            <a:chExt cx="4206652" cy="2817604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4664"/>
              <a:ext cx="4206652" cy="2363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4731110" y="2852936"/>
              <a:ext cx="3888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VÝBUCH ELEKTRÁRNY FUKUŠIMA</a:t>
              </a:r>
              <a:endParaRPr lang="cs-CZ" dirty="0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323527" y="404664"/>
            <a:ext cx="4127428" cy="2817604"/>
            <a:chOff x="323527" y="404664"/>
            <a:chExt cx="4127428" cy="2817604"/>
          </a:xfrm>
        </p:grpSpPr>
        <p:pic>
          <p:nvPicPr>
            <p:cNvPr id="4105" name="Picture 9" descr="http://www.tyden.cz/obrazek/201112/4ef9a804979d1/crop-154113-tsunami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27"/>
            <a:stretch/>
          </p:blipFill>
          <p:spPr bwMode="auto">
            <a:xfrm>
              <a:off x="323527" y="404664"/>
              <a:ext cx="4127428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11560" y="285293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TSUNAMI 2011 JAPONSKO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211960" y="3429000"/>
            <a:ext cx="4360995" cy="3105636"/>
            <a:chOff x="4211960" y="3429000"/>
            <a:chExt cx="4360995" cy="3105636"/>
          </a:xfrm>
        </p:grpSpPr>
        <p:pic>
          <p:nvPicPr>
            <p:cNvPr id="4100" name="Picture 4" descr="http://www.pripyat.eu/wp-content/uploads/2008/03/bict0090.jpg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3429000"/>
              <a:ext cx="4360995" cy="2628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438767" y="6165304"/>
              <a:ext cx="3816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OPUŠTĚNÉ MĚSTO PRIPJAŤ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04058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38200"/>
          </a:xfrm>
          <a:solidFill>
            <a:srgbClr val="00B050"/>
          </a:solidFill>
        </p:spPr>
        <p:txBody>
          <a:bodyPr/>
          <a:lstStyle/>
          <a:p>
            <a:pPr algn="ctr"/>
            <a:r>
              <a:rPr lang="cs-CZ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ZÁŽITKOVÁ TURISTIKA</a:t>
            </a:r>
            <a:endParaRPr lang="cs-CZ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1124744"/>
            <a:ext cx="7704856" cy="1728192"/>
          </a:xfrm>
        </p:spPr>
        <p:txBody>
          <a:bodyPr>
            <a:normAutofit/>
          </a:bodyPr>
          <a:lstStyle/>
          <a:p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nová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atraktivní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forma turistiky</a:t>
            </a:r>
          </a:p>
          <a:p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multi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-senzorický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pozitivní a zevrubný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emotivní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zážitek, který může v příjemci zážitku vyvolat osobní pocit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proměny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2" t="5185" r="2566"/>
          <a:stretch/>
        </p:blipFill>
        <p:spPr bwMode="auto">
          <a:xfrm>
            <a:off x="1907704" y="2924944"/>
            <a:ext cx="5359652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83568" y="5661248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Zážitkový cestovní ruch vznikl </a:t>
            </a:r>
            <a:r>
              <a:rPr lang="cs-CZ" sz="20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sz="20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marketingový nástroj pro zvýšení </a:t>
            </a:r>
            <a:r>
              <a:rPr lang="cs-CZ" sz="20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zájmu o prezentovaný </a:t>
            </a:r>
            <a:r>
              <a:rPr lang="cs-CZ" sz="20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produkt (např. místní značka skotské whisky</a:t>
            </a:r>
            <a:r>
              <a:rPr lang="cs-CZ" sz="20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MožnÁ</a:t>
            </a:r>
            <a:r>
              <a:rPr lang="cs-CZ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technologie</a:t>
            </a:r>
            <a:endParaRPr lang="cs-CZ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86800" cy="489654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sz="38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INTERAKTIVNÍ EXPOZICE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propaguje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skutečnou atraktivitu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musí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obsahovat prvek, který jsou zákazníci ochotni vyzkoušet – zažít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turisté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jsou ochotni za tento zážitek zaplatit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zážitek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musí být přenositelný (propagovat)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zážitek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musí mít určitou míru variantního řešení dle individuálních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přání zákazníka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příprava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produktu zážitkového cestovního ruchu musí mít k dispozici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varianty pro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různě zdatné zákazníky</a:t>
            </a: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tradice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(atraktivita) v zážitkovém cestovním ruchu musí být uvěřitelná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- autentická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projektu musí být zapojen člověk, který danou tradici ovládá (je v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dané tradici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odborníkem)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Clr>
                <a:srgbClr val="0000CC"/>
              </a:buClr>
              <a:buSzPct val="100000"/>
              <a:buFont typeface="+mj-lt"/>
              <a:buAutoNum type="alphaLcParenR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nezbytnost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dovednosti poutavého přiblížení 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tradice</a:t>
            </a:r>
            <a:endParaRPr lang="cs-CZ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27584" y="6021288"/>
            <a:ext cx="7540269" cy="58477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buClr>
                <a:srgbClr val="F0A22E"/>
              </a:buClr>
              <a:buSzPct val="70000"/>
            </a:pPr>
            <a:r>
              <a:rPr lang="cs-CZ" sz="3200" b="1" cap="all" dirty="0">
                <a:solidFill>
                  <a:schemeClr val="bg1"/>
                </a:solidFill>
              </a:rPr>
              <a:t>Návod</a:t>
            </a:r>
            <a:r>
              <a:rPr lang="cs-CZ" sz="3200" b="1" cap="all" dirty="0" smtClean="0">
                <a:solidFill>
                  <a:schemeClr val="bg1"/>
                </a:solidFill>
              </a:rPr>
              <a:t>: </a:t>
            </a:r>
            <a:r>
              <a:rPr lang="cs-CZ" sz="3200" b="1" cap="all" dirty="0">
                <a:solidFill>
                  <a:schemeClr val="bg1"/>
                </a:solidFill>
              </a:rPr>
              <a:t>Vytvořit historku atraktivity</a:t>
            </a:r>
          </a:p>
        </p:txBody>
      </p:sp>
    </p:spTree>
    <p:extLst>
      <p:ext uri="{BB962C8B-B14F-4D97-AF65-F5344CB8AC3E}">
        <p14:creationId xmlns:p14="http://schemas.microsoft.com/office/powerpoint/2010/main" val="181226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686800" cy="6309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Sehnat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fakta </a:t>
            </a: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(obrázky, texty),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která dodají </a:t>
            </a:r>
            <a:r>
              <a:rPr lang="pt-BR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historce </a:t>
            </a:r>
            <a:r>
              <a:rPr lang="pt-BR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atraktivitě na autenticitě</a:t>
            </a:r>
            <a:r>
              <a:rPr lang="pt-BR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400" b="1" cap="all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Produkt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založen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na kultuře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místních provozovatelů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neuráží etnické či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kulturní společenství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Vybrat vhodný zdroj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příjmů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doplňkové služby: ubytování a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stravování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nabídka různorodých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programů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Možnost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zhotovení vlastnoručního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výrobku</a:t>
            </a:r>
          </a:p>
          <a:p>
            <a:pPr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prodej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suvenýru</a:t>
            </a:r>
          </a:p>
          <a:p>
            <a:pPr marL="0" indent="0">
              <a:buNone/>
            </a:pP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navrhnout formu zážitku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ověření platnosti </a:t>
            </a: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tvrzeného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příběhu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Kovářství – vlastní výroba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hřebíků,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podkov, </a:t>
            </a: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prstýnků </a:t>
            </a:r>
            <a:r>
              <a:rPr lang="pl-PL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náramků </a:t>
            </a:r>
            <a:r>
              <a:rPr lang="pl-PL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drátu, ...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kovotepectví - ražba mincí či pamětních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medailí</a:t>
            </a:r>
          </a:p>
          <a:p>
            <a:pPr marL="0" indent="0">
              <a:buNone/>
            </a:pPr>
            <a:r>
              <a:rPr lang="pl-PL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Získat odborníky na danou </a:t>
            </a:r>
            <a:r>
              <a:rPr lang="pl-PL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problematiku</a:t>
            </a:r>
          </a:p>
          <a:p>
            <a:pPr marL="0" indent="0">
              <a:buNone/>
            </a:pPr>
            <a:r>
              <a:rPr lang="pl-PL" sz="24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TECHNOLOGICKÁ, PRÁVNÍ, EKOLOGICKÁ OMEZENÍ</a:t>
            </a:r>
            <a:endParaRPr lang="cs-CZ" sz="2400" b="1" cap="al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1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764704"/>
            <a:ext cx="8686800" cy="8382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cs-CZ" cap="none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TURISTIKA </a:t>
            </a:r>
            <a:r>
              <a:rPr lang="cs-CZ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 ILUZÍ HISTORICKÝCH UDÁLOSTÍ</a:t>
            </a:r>
            <a:endParaRPr lang="cs-CZ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132856"/>
            <a:ext cx="7939608" cy="2448272"/>
          </a:xfrm>
        </p:spPr>
        <p:txBody>
          <a:bodyPr>
            <a:normAutofit lnSpcReduction="10000"/>
          </a:bodyPr>
          <a:lstStyle/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VYUŽITÍ RERÁLNÝCH REKONSTRUKCÍ A VIRTUÁLNÍ REALITY</a:t>
            </a:r>
          </a:p>
          <a:p>
            <a:pPr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REKONSTRUKCE BITEV; </a:t>
            </a:r>
          </a:p>
          <a:p>
            <a:pPr>
              <a:spcBef>
                <a:spcPts val="600"/>
              </a:spcBef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ŽIVOT V POMPEJÍCH, STAROVĚKÉM ŘÍMĚ ATD.;</a:t>
            </a:r>
          </a:p>
          <a:p>
            <a:pPr>
              <a:spcBef>
                <a:spcPts val="600"/>
              </a:spcBef>
              <a:buClr>
                <a:srgbClr val="0000CC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ŽIVOT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ve starověké či středověké osadě;</a:t>
            </a:r>
          </a:p>
          <a:p>
            <a:pPr>
              <a:spcBef>
                <a:spcPts val="600"/>
              </a:spcBef>
              <a:buClr>
                <a:srgbClr val="0000CC"/>
              </a:buClr>
              <a:buSzPct val="100000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Život na hradě či na zámku;</a:t>
            </a:r>
            <a:r>
              <a:rPr lang="cs-CZ" sz="2400" cap="all" dirty="0" smtClean="0"/>
              <a:t> </a:t>
            </a:r>
            <a:endParaRPr lang="cs-CZ" sz="2400" cap="all" dirty="0"/>
          </a:p>
        </p:txBody>
      </p:sp>
    </p:spTree>
    <p:extLst>
      <p:ext uri="{BB962C8B-B14F-4D97-AF65-F5344CB8AC3E}">
        <p14:creationId xmlns:p14="http://schemas.microsoft.com/office/powerpoint/2010/main" val="35157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BITVA TŘÍ KRÁLŮ U SLAVKOVA</a:t>
            </a:r>
            <a:endParaRPr lang="cs-CZ" dirty="0"/>
          </a:p>
        </p:txBody>
      </p:sp>
      <p:pic>
        <p:nvPicPr>
          <p:cNvPr id="9218" name="Picture 2" descr="http://i.idnes.cz/15/121/vidw/JDA5fbdc3_bit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464496" cy="250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tyden.cz/obrazek/201112/4eda4f742338b/slavkov4-4eda5101832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600400" cy="225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france.cz/IMG/jpg/1-11.jpg?8580/af49a85bc2b728d833fae737acd7bc65443afd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1"/>
            <a:ext cx="3782783" cy="252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mg.reflex.cz/img/3/full/2511217-img-napoleon-slavk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608512" cy="22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Ve středověké </a:t>
            </a:r>
            <a:r>
              <a:rPr lang="cs-CZ" dirty="0" err="1" smtClean="0"/>
              <a:t>osADĚ</a:t>
            </a:r>
            <a:endParaRPr lang="cs-CZ" dirty="0"/>
          </a:p>
        </p:txBody>
      </p:sp>
      <p:pic>
        <p:nvPicPr>
          <p:cNvPr id="3074" name="Picture 2" descr="http://www.sedlcanske-noviny.cz/cache/img/_files_catalog_catalog_21334336.jpg_800_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" r="2202"/>
          <a:stretch/>
        </p:blipFill>
        <p:spPr bwMode="auto">
          <a:xfrm>
            <a:off x="4788024" y="3861048"/>
            <a:ext cx="3637063" cy="25922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jedinecne-zazitky.cz/graphics/prods/zazitkovy-ekopark-t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675534" cy="2448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armagedon.cz/wp-content/gallery/zemeraj/zemeraj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3843412" cy="25622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2.bp.blogspot.com/-fBkbOl6VHQc/UrbfRSNGnJI/AAAAAAAACbk/Pw-MbVecB74/s1600/scan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5" b="1"/>
          <a:stretch/>
        </p:blipFill>
        <p:spPr bwMode="auto">
          <a:xfrm>
            <a:off x="539552" y="1196752"/>
            <a:ext cx="3860803" cy="24482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6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11960" y="692696"/>
            <a:ext cx="3986213" cy="2560638"/>
            <a:chOff x="280" y="1117"/>
            <a:chExt cx="2562" cy="1734"/>
          </a:xfrm>
        </p:grpSpPr>
        <p:grpSp>
          <p:nvGrpSpPr>
            <p:cNvPr id="33799" name="Group 15"/>
            <p:cNvGrpSpPr>
              <a:grpSpLocks/>
            </p:cNvGrpSpPr>
            <p:nvPr/>
          </p:nvGrpSpPr>
          <p:grpSpPr bwMode="auto">
            <a:xfrm>
              <a:off x="280" y="1117"/>
              <a:ext cx="2562" cy="1734"/>
              <a:chOff x="306" y="920"/>
              <a:chExt cx="2562" cy="1734"/>
            </a:xfrm>
          </p:grpSpPr>
          <p:grpSp>
            <p:nvGrpSpPr>
              <p:cNvPr id="33801" name="Group 12"/>
              <p:cNvGrpSpPr>
                <a:grpSpLocks/>
              </p:cNvGrpSpPr>
              <p:nvPr/>
            </p:nvGrpSpPr>
            <p:grpSpPr bwMode="auto">
              <a:xfrm>
                <a:off x="306" y="920"/>
                <a:ext cx="2562" cy="1734"/>
                <a:chOff x="340" y="981"/>
                <a:chExt cx="2631" cy="1786"/>
              </a:xfrm>
            </p:grpSpPr>
            <p:pic>
              <p:nvPicPr>
                <p:cNvPr id="33803" name="Picture 7"/>
                <p:cNvPicPr>
                  <a:picLocks noChangeAspect="1" noChangeArrowheads="1"/>
                </p:cNvPicPr>
                <p:nvPr/>
              </p:nvPicPr>
              <p:blipFill>
                <a:blip r:embed="rId2">
                  <a:lum bright="12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467"/>
                <a:stretch>
                  <a:fillRect/>
                </a:stretch>
              </p:blipFill>
              <p:spPr bwMode="auto">
                <a:xfrm>
                  <a:off x="340" y="981"/>
                  <a:ext cx="2631" cy="178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804" name="AutoShape 9"/>
                <p:cNvSpPr>
                  <a:spLocks noChangeArrowheads="1"/>
                </p:cNvSpPr>
                <p:nvPr/>
              </p:nvSpPr>
              <p:spPr bwMode="auto">
                <a:xfrm>
                  <a:off x="360" y="1573"/>
                  <a:ext cx="525" cy="198"/>
                </a:xfrm>
                <a:prstGeom prst="wedgeRectCallout">
                  <a:avLst>
                    <a:gd name="adj1" fmla="val 34954"/>
                    <a:gd name="adj2" fmla="val 109597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8000" tIns="10800" rIns="18000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 b="1">
                      <a:latin typeface="Arial" pitchFamily="34" charset="0"/>
                    </a:rPr>
                    <a:t>laptop</a:t>
                  </a:r>
                </a:p>
              </p:txBody>
            </p:sp>
            <p:sp>
              <p:nvSpPr>
                <p:cNvPr id="33805" name="AutoShape 10"/>
                <p:cNvSpPr>
                  <a:spLocks noChangeArrowheads="1"/>
                </p:cNvSpPr>
                <p:nvPr/>
              </p:nvSpPr>
              <p:spPr bwMode="auto">
                <a:xfrm>
                  <a:off x="1719" y="1143"/>
                  <a:ext cx="627" cy="180"/>
                </a:xfrm>
                <a:prstGeom prst="wedgeRectCallout">
                  <a:avLst>
                    <a:gd name="adj1" fmla="val -58773"/>
                    <a:gd name="adj2" fmla="val 106111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8000" tIns="10800" rIns="18000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 b="1">
                      <a:latin typeface="Arial" pitchFamily="34" charset="0"/>
                    </a:rPr>
                    <a:t>kamera</a:t>
                  </a:r>
                </a:p>
              </p:txBody>
            </p:sp>
            <p:sp>
              <p:nvSpPr>
                <p:cNvPr id="33806" name="AutoShape 11"/>
                <p:cNvSpPr>
                  <a:spLocks noChangeArrowheads="1"/>
                </p:cNvSpPr>
                <p:nvPr/>
              </p:nvSpPr>
              <p:spPr bwMode="auto">
                <a:xfrm>
                  <a:off x="1847" y="2175"/>
                  <a:ext cx="525" cy="233"/>
                </a:xfrm>
                <a:prstGeom prst="wedgeRectCallout">
                  <a:avLst>
                    <a:gd name="adj1" fmla="val -58569"/>
                    <a:gd name="adj2" fmla="val 63736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18000" tIns="10800" rIns="0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32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4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fol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  <a:cs typeface="Arial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cs-CZ" altLang="cs-CZ" sz="1600" b="1">
                      <a:latin typeface="Arial" pitchFamily="34" charset="0"/>
                    </a:rPr>
                    <a:t>ovladač</a:t>
                  </a:r>
                </a:p>
              </p:txBody>
            </p:sp>
          </p:grpSp>
          <p:sp>
            <p:nvSpPr>
              <p:cNvPr id="33802" name="Rectangle 14"/>
              <p:cNvSpPr>
                <a:spLocks noChangeArrowheads="1"/>
              </p:cNvSpPr>
              <p:nvPr/>
            </p:nvSpPr>
            <p:spPr bwMode="auto">
              <a:xfrm>
                <a:off x="1401" y="1178"/>
                <a:ext cx="121" cy="121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fol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65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Tahoma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2400" b="1"/>
              </a:p>
            </p:txBody>
          </p:sp>
        </p:grpSp>
        <p:sp>
          <p:nvSpPr>
            <p:cNvPr id="33800" name="AutoShape 13"/>
            <p:cNvSpPr>
              <a:spLocks noChangeArrowheads="1"/>
            </p:cNvSpPr>
            <p:nvPr/>
          </p:nvSpPr>
          <p:spPr bwMode="auto">
            <a:xfrm>
              <a:off x="654" y="1170"/>
              <a:ext cx="955" cy="207"/>
            </a:xfrm>
            <a:prstGeom prst="wedgeRectCallout">
              <a:avLst>
                <a:gd name="adj1" fmla="val 30731"/>
                <a:gd name="adj2" fmla="val 9831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8000" tIns="10800" rIns="18000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600" b="1">
                  <a:latin typeface="Arial" pitchFamily="34" charset="0"/>
                </a:rPr>
                <a:t>Virtuální brýle</a:t>
              </a:r>
            </a:p>
          </p:txBody>
        </p:sp>
      </p:grpSp>
      <p:pic>
        <p:nvPicPr>
          <p:cNvPr id="11" name="Picture 2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3723603" cy="25202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03" y="3717032"/>
            <a:ext cx="3341557" cy="25202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899592" y="1484784"/>
            <a:ext cx="2448272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ctr"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algn="ctr"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algn="ctr"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algn="ctr"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algn="ctr"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cs-CZ" altLang="cs-CZ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PROJEKT</a:t>
            </a:r>
          </a:p>
          <a:p>
            <a:pPr algn="l" eaLnBrk="1" hangingPunct="1"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buFont typeface="Wingdings" pitchFamily="2" charset="2"/>
              <a:buNone/>
              <a:defRPr/>
            </a:pPr>
            <a:r>
              <a:rPr lang="cs-CZ" altLang="cs-CZ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POMPEJE </a:t>
            </a:r>
          </a:p>
        </p:txBody>
      </p:sp>
    </p:spTree>
    <p:extLst>
      <p:ext uri="{BB962C8B-B14F-4D97-AF65-F5344CB8AC3E}">
        <p14:creationId xmlns:p14="http://schemas.microsoft.com/office/powerpoint/2010/main" val="94905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260648"/>
            <a:ext cx="8229600" cy="931863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cs-CZ" altLang="cs-CZ" sz="28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PROJEKT ANCIENT ROME 3D </a:t>
            </a:r>
            <a:br>
              <a:rPr lang="cs-CZ" altLang="cs-CZ" sz="28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</a:br>
            <a:r>
              <a:rPr lang="cs-CZ" altLang="cs-CZ" sz="200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</a:rPr>
              <a:t>(GOOGLE EARTH)</a:t>
            </a:r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lum bright="-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1389063"/>
            <a:ext cx="3503613" cy="24558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3" y="4014788"/>
            <a:ext cx="3529012" cy="2447925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496" name="Group 8"/>
          <p:cNvGrpSpPr>
            <a:grpSpLocks/>
          </p:cNvGrpSpPr>
          <p:nvPr/>
        </p:nvGrpSpPr>
        <p:grpSpPr bwMode="auto">
          <a:xfrm>
            <a:off x="904875" y="1444625"/>
            <a:ext cx="2930525" cy="3935413"/>
            <a:chOff x="570" y="910"/>
            <a:chExt cx="1846" cy="2479"/>
          </a:xfrm>
        </p:grpSpPr>
        <p:pic>
          <p:nvPicPr>
            <p:cNvPr id="3482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" y="910"/>
              <a:ext cx="1679" cy="2152"/>
            </a:xfrm>
            <a:prstGeom prst="rect">
              <a:avLst/>
            </a:prstGeom>
            <a:noFill/>
            <a:ln w="9525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9D9D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495" name="Rectangle 7"/>
            <p:cNvSpPr>
              <a:spLocks noChangeArrowheads="1"/>
            </p:cNvSpPr>
            <p:nvPr/>
          </p:nvSpPr>
          <p:spPr bwMode="auto">
            <a:xfrm>
              <a:off x="570" y="3139"/>
              <a:ext cx="184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9D9D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>
                <a:defRPr/>
              </a:pPr>
              <a:r>
                <a:rPr lang="cs-CZ" altLang="cs-CZ" sz="2000" b="1">
                  <a:latin typeface="Arial" charset="0"/>
                  <a:cs typeface="Arial" charset="0"/>
                </a:rPr>
                <a:t>ROZŠÍŘENÁ REALITA</a:t>
              </a:r>
              <a:r>
                <a:rPr lang="cs-CZ" altLang="cs-CZ" sz="2000" b="1">
                  <a:solidFill>
                    <a:srgbClr val="FF1A1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  <a:cs typeface="Arial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55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30816" cy="838200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Gastronomický (kulinářský) turizmus</a:t>
            </a:r>
            <a:endParaRPr lang="cs-CZ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0"/>
            <a:ext cx="8686800" cy="208823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CÍLEM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JÍDLO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PITÍ A POZNÁNÍ STRAVOVÁNÍ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ZVÝŠENÝ ZÁJEM O ZDRAVÝ ZPŮSOB STRAVOVÁNÍ</a:t>
            </a:r>
          </a:p>
          <a:p>
            <a:pPr lvl="1"/>
            <a:r>
              <a:rPr lang="cs-CZ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F.L.O.S.S. – FRESH – LOCAL – ORGANIC (BIO) – SEASONAL – SUISTAINABLE</a:t>
            </a:r>
          </a:p>
          <a:p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TELEVIZNÍ KUCHAŘI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Skupina 34"/>
          <p:cNvGrpSpPr/>
          <p:nvPr/>
        </p:nvGrpSpPr>
        <p:grpSpPr>
          <a:xfrm>
            <a:off x="539552" y="3356992"/>
            <a:ext cx="7920880" cy="2952328"/>
            <a:chOff x="539552" y="3356992"/>
            <a:chExt cx="7920880" cy="2952328"/>
          </a:xfrm>
        </p:grpSpPr>
        <p:sp>
          <p:nvSpPr>
            <p:cNvPr id="4" name="Oválný popisek 3"/>
            <p:cNvSpPr/>
            <p:nvPr/>
          </p:nvSpPr>
          <p:spPr>
            <a:xfrm>
              <a:off x="2591780" y="3356992"/>
              <a:ext cx="3888432" cy="648072"/>
            </a:xfrm>
            <a:prstGeom prst="wedgeEllipseCallout">
              <a:avLst>
                <a:gd name="adj1" fmla="val -19902"/>
                <a:gd name="adj2" fmla="val 323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 smtClean="0">
                  <a:solidFill>
                    <a:srgbClr val="C00000"/>
                  </a:solidFill>
                </a:rPr>
                <a:t>KULINÁŘSKÝ TURISMUS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  <p:sp>
          <p:nvSpPr>
            <p:cNvPr id="5" name="Zaoblený obdélníkový popisek 4"/>
            <p:cNvSpPr/>
            <p:nvPr/>
          </p:nvSpPr>
          <p:spPr>
            <a:xfrm>
              <a:off x="539552" y="4293096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PODNIKY VEŘEJNÉHO STRAVOVÁNÍ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Zaoblený obdélníkový popisek 7"/>
            <p:cNvSpPr/>
            <p:nvPr/>
          </p:nvSpPr>
          <p:spPr>
            <a:xfrm>
              <a:off x="6804248" y="4293096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GASTRONOMICKÉ PROVOZY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Zaoblený obdélníkový popisek 8"/>
            <p:cNvSpPr/>
            <p:nvPr/>
          </p:nvSpPr>
          <p:spPr>
            <a:xfrm>
              <a:off x="1691680" y="5517232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GASTRONOMICKÁ MUZEA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Zaoblený obdélníkový popisek 9"/>
            <p:cNvSpPr/>
            <p:nvPr/>
          </p:nvSpPr>
          <p:spPr>
            <a:xfrm>
              <a:off x="3707904" y="5517232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FARMÁŘSKÉ TRHY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Zaoblený obdélníkový popisek 10"/>
            <p:cNvSpPr/>
            <p:nvPr/>
          </p:nvSpPr>
          <p:spPr>
            <a:xfrm>
              <a:off x="5724128" y="5517232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KURZY VAŘENÍ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Přímá spojnice se šipkou 12"/>
            <p:cNvCxnSpPr/>
            <p:nvPr/>
          </p:nvCxnSpPr>
          <p:spPr>
            <a:xfrm flipH="1">
              <a:off x="2015716" y="3861048"/>
              <a:ext cx="792088" cy="432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Přímá spojnice se šipkou 14"/>
            <p:cNvCxnSpPr/>
            <p:nvPr/>
          </p:nvCxnSpPr>
          <p:spPr>
            <a:xfrm flipH="1">
              <a:off x="3707904" y="4005064"/>
              <a:ext cx="18002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/>
            <p:nvPr/>
          </p:nvCxnSpPr>
          <p:spPr>
            <a:xfrm>
              <a:off x="5148064" y="4005064"/>
              <a:ext cx="144016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/>
            <p:cNvCxnSpPr/>
            <p:nvPr/>
          </p:nvCxnSpPr>
          <p:spPr>
            <a:xfrm>
              <a:off x="6084168" y="3861048"/>
              <a:ext cx="792088" cy="4320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Přímá spojnice se šipkou 25"/>
            <p:cNvCxnSpPr/>
            <p:nvPr/>
          </p:nvCxnSpPr>
          <p:spPr>
            <a:xfrm flipH="1">
              <a:off x="2555776" y="3933056"/>
              <a:ext cx="684076" cy="15841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aoblený obdélníkový popisek 5"/>
            <p:cNvSpPr/>
            <p:nvPr/>
          </p:nvSpPr>
          <p:spPr>
            <a:xfrm>
              <a:off x="2627784" y="4293096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GASTRONOMICKÉ DESTINACE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Přímá spojnice se šipkou 27"/>
            <p:cNvCxnSpPr>
              <a:endCxn id="11" idx="0"/>
            </p:cNvCxnSpPr>
            <p:nvPr/>
          </p:nvCxnSpPr>
          <p:spPr>
            <a:xfrm>
              <a:off x="5724128" y="3933056"/>
              <a:ext cx="828092" cy="15841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aoblený obdélníkový popisek 6"/>
            <p:cNvSpPr/>
            <p:nvPr/>
          </p:nvSpPr>
          <p:spPr>
            <a:xfrm>
              <a:off x="4716016" y="4293096"/>
              <a:ext cx="1656184" cy="792088"/>
            </a:xfrm>
            <a:prstGeom prst="wedgeRoundRectCallout">
              <a:avLst>
                <a:gd name="adj1" fmla="val -17313"/>
                <a:gd name="adj2" fmla="val -3957"/>
                <a:gd name="adj3" fmla="val 16667"/>
              </a:avLst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sz="1600" b="1" dirty="0" smtClean="0">
                  <a:solidFill>
                    <a:schemeClr val="tx1"/>
                  </a:solidFill>
                </a:rPr>
                <a:t>GASTRONOMICKÉ  AKCE  </a:t>
              </a:r>
              <a:endParaRPr lang="cs-CZ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33" name="Přímá spojnice se šipkou 32"/>
            <p:cNvCxnSpPr>
              <a:endCxn id="10" idx="0"/>
            </p:cNvCxnSpPr>
            <p:nvPr/>
          </p:nvCxnSpPr>
          <p:spPr>
            <a:xfrm>
              <a:off x="4535996" y="4005064"/>
              <a:ext cx="0" cy="15121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44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1571625"/>
            <a:ext cx="5521325" cy="2347913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2262188"/>
            <a:ext cx="5483225" cy="2341562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3040063"/>
            <a:ext cx="5516562" cy="235743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3862388"/>
            <a:ext cx="5518150" cy="2338387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9D9D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2" name="WordArt 8"/>
          <p:cNvSpPr>
            <a:spLocks noChangeArrowheads="1" noChangeShapeType="1" noTextEdit="1"/>
          </p:cNvSpPr>
          <p:nvPr/>
        </p:nvSpPr>
        <p:spPr bwMode="auto">
          <a:xfrm>
            <a:off x="1727200" y="415925"/>
            <a:ext cx="526415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ÚDOLÍ KRÁLŮ - LUXOR</a:t>
            </a:r>
          </a:p>
        </p:txBody>
      </p:sp>
    </p:spTree>
    <p:extLst>
      <p:ext uri="{BB962C8B-B14F-4D97-AF65-F5344CB8AC3E}">
        <p14:creationId xmlns:p14="http://schemas.microsoft.com/office/powerpoint/2010/main" val="20210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981797" y="404664"/>
            <a:ext cx="7244628" cy="838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cs-CZ" sz="3200" b="1" u="sng" cap="all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prohlídka Gulagu</a:t>
            </a:r>
            <a:endParaRPr lang="cs-CZ" sz="3200" u="sng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811712" cy="245268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4149080"/>
            <a:ext cx="52959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06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PONY EXPRESS</a:t>
            </a:r>
            <a:endParaRPr lang="cs-CZ" dirty="0"/>
          </a:p>
        </p:txBody>
      </p:sp>
      <p:grpSp>
        <p:nvGrpSpPr>
          <p:cNvPr id="6" name="Skupina 5"/>
          <p:cNvGrpSpPr/>
          <p:nvPr/>
        </p:nvGrpSpPr>
        <p:grpSpPr>
          <a:xfrm>
            <a:off x="251520" y="1268761"/>
            <a:ext cx="4090911" cy="2520280"/>
            <a:chOff x="251520" y="1268761"/>
            <a:chExt cx="4090911" cy="252028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268761"/>
              <a:ext cx="4090911" cy="252028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bdélník 2"/>
            <p:cNvSpPr/>
            <p:nvPr/>
          </p:nvSpPr>
          <p:spPr>
            <a:xfrm>
              <a:off x="467544" y="2996952"/>
              <a:ext cx="16498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8. dubna </a:t>
              </a:r>
              <a:r>
                <a:rPr lang="cs-CZ" dirty="0">
                  <a:hlinkClick r:id="rId3" tooltip="1860"/>
                </a:rPr>
                <a:t>1860</a:t>
              </a:r>
              <a:endParaRPr lang="cs-CZ" dirty="0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539552" y="3356992"/>
              <a:ext cx="15830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dirty="0"/>
                <a:t>20. října 1861</a:t>
              </a:r>
            </a:p>
          </p:txBody>
        </p:sp>
      </p:grpSp>
      <p:sp>
        <p:nvSpPr>
          <p:cNvPr id="5" name="Obdélník 4"/>
          <p:cNvSpPr/>
          <p:nvPr/>
        </p:nvSpPr>
        <p:spPr>
          <a:xfrm>
            <a:off x="4644008" y="1742327"/>
            <a:ext cx="42484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 celá </a:t>
            </a:r>
            <a:r>
              <a:rPr lang="cs-CZ" sz="2000" b="1" cap="all" dirty="0"/>
              <a:t>trasa měřila 3000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190 </a:t>
            </a:r>
            <a:r>
              <a:rPr lang="cs-CZ" sz="2000" b="1" cap="all" dirty="0"/>
              <a:t>stanic s 500 koňmi na </a:t>
            </a:r>
            <a:r>
              <a:rPr lang="cs-CZ" sz="2000" b="1" cap="all" dirty="0" smtClean="0"/>
              <a:t> střídání</a:t>
            </a:r>
            <a:endParaRPr lang="cs-CZ" sz="2000" b="1" cap="al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mezi stanicemi kolem </a:t>
            </a:r>
            <a:r>
              <a:rPr lang="cs-CZ" sz="2000" b="1" cap="all" dirty="0"/>
              <a:t>20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průměrný </a:t>
            </a:r>
            <a:r>
              <a:rPr lang="cs-CZ" sz="2000" b="1" cap="all" dirty="0"/>
              <a:t>věk jezdců </a:t>
            </a:r>
            <a:r>
              <a:rPr lang="cs-CZ" sz="2000" b="1" cap="all" dirty="0" smtClean="0"/>
              <a:t>18 </a:t>
            </a:r>
            <a:r>
              <a:rPr lang="cs-CZ" sz="2000" b="1" cap="all" dirty="0"/>
              <a:t>let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týdenní </a:t>
            </a:r>
            <a:r>
              <a:rPr lang="cs-CZ" sz="2000" b="1" cap="all" dirty="0"/>
              <a:t>plat činil 25 </a:t>
            </a:r>
            <a:r>
              <a:rPr lang="cs-CZ" sz="2000" b="1" cap="all" dirty="0" smtClean="0"/>
              <a:t>DOLARŮ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smtClean="0"/>
              <a:t>dvojnásobek </a:t>
            </a:r>
            <a:r>
              <a:rPr lang="cs-CZ" sz="2000" b="1" cap="all" dirty="0"/>
              <a:t>průměrného dělnického platu)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/>
              <a:t>průměrná </a:t>
            </a:r>
            <a:r>
              <a:rPr lang="cs-CZ" sz="2000" b="1" cap="all" dirty="0" smtClean="0"/>
              <a:t>RYCHLOST jezdce </a:t>
            </a:r>
            <a:r>
              <a:rPr lang="cs-CZ" sz="2000" b="1" cap="all" dirty="0"/>
              <a:t>činila 20 </a:t>
            </a:r>
            <a:r>
              <a:rPr lang="cs-CZ" sz="2000" b="1" dirty="0" smtClean="0"/>
              <a:t>km/h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cap="all" dirty="0" err="1"/>
              <a:t>Frederic</a:t>
            </a:r>
            <a:r>
              <a:rPr lang="cs-CZ" sz="2000" b="1" cap="all" dirty="0"/>
              <a:t> Cody zvaný </a:t>
            </a:r>
            <a:r>
              <a:rPr lang="cs-CZ" sz="2000" b="1" cap="all" dirty="0">
                <a:hlinkClick r:id="rId4" tooltip="Buffalo Bill"/>
              </a:rPr>
              <a:t>Buffalo </a:t>
            </a:r>
            <a:r>
              <a:rPr lang="cs-CZ" sz="2000" b="1" cap="all" dirty="0" smtClean="0">
                <a:hlinkClick r:id="rId4" tooltip="Buffalo Bill"/>
              </a:rPr>
              <a:t>Bill</a:t>
            </a:r>
            <a:endParaRPr lang="cs-CZ" sz="2000" b="1" cap="all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262" b="7248"/>
          <a:stretch/>
        </p:blipFill>
        <p:spPr bwMode="auto">
          <a:xfrm>
            <a:off x="251521" y="4077072"/>
            <a:ext cx="4176464" cy="23180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4624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VENETIAN LAS VEGAS</a:t>
            </a:r>
            <a:endParaRPr lang="cs-CZ" dirty="0"/>
          </a:p>
        </p:txBody>
      </p:sp>
      <p:pic>
        <p:nvPicPr>
          <p:cNvPr id="10242" name="Picture 2" descr="http://static.enginethemes.com/demo/directoryengine/sites/2/2014/10/the-venetian-in-las-vegas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024586" cy="267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oss\AppData\Local\Microsoft\Windows\Temporary Internet Files\Content.IE5\EOTPK3NI\5404985890_71186a3b44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397470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ttp://f.tqn.com/y/govegas/1/S/3/K/vensbs0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33056"/>
            <a:ext cx="3960440" cy="263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ttp://3.bp.blogspot.com/-LesVIfJ8HLY/Vd17_SPV_vI/AAAAAAAACtQ/Dql5aLjARWo/s640/IMG_056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4716016" y="959946"/>
            <a:ext cx="3816424" cy="271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/>
          <a:lstStyle/>
          <a:p>
            <a:pPr algn="ctr"/>
            <a:r>
              <a:rPr lang="cs-CZ" dirty="0" smtClean="0"/>
              <a:t>TREASURE ISLAND LAS VEGAS</a:t>
            </a:r>
            <a:endParaRPr lang="cs-CZ" dirty="0"/>
          </a:p>
        </p:txBody>
      </p:sp>
      <p:pic>
        <p:nvPicPr>
          <p:cNvPr id="6146" name="Picture 2" descr="http://farm1.static.flickr.com/63/200003167_c13a73ad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3643732" cy="257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as-vegas.fr/wp-content/uploads/2012/09/Sirens-of-ti-Treasure-Island-Las-Vega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68761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upload.wikimedia.org/wikipedia/commons/a/a3/Sirens_of_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3816424" cy="232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hinafastener.info/upload_files/10(2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96" y="4077071"/>
            <a:ext cx="3560147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1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86800" cy="576064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0070C0"/>
                </a:solidFill>
              </a:rPr>
              <a:t>cyklostezka Járy Cimrmana na </a:t>
            </a:r>
            <a:r>
              <a:rPr lang="pl-PL" sz="2800" dirty="0" smtClean="0">
                <a:solidFill>
                  <a:srgbClr val="0070C0"/>
                </a:solidFill>
              </a:rPr>
              <a:t>Tanvaldsku 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08468" y="1225689"/>
            <a:ext cx="77048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zastavení, každé z nich připomíná jednu podobu mistrova působení v kraji: </a:t>
            </a:r>
            <a:br>
              <a:rPr lang="cs-CZ" sz="20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1. Most Járy Cimrmana,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Návarov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Stavitel)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2. Místo vize, Boží muka u křižovatky nad Bohdalovicemi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Vizionář)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3. Hospoda U Labutě, dnes hotel Grand v Tanvaldu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Svědek) 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4. Český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Šumburk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Cimrman Pedagog a sportovec) 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5. Pomyslná hranice Liptákova, Desná - Sladká Díra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Objevitel)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Marijánky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touha, schody na Mariánskou horu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Rádce) 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7. Zlá předtucha,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Protržená přehrada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- vyhlídka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Prorok) 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8. Pohled do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Slezka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, Vlašská hřeben Kořenov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Světoběžník)</a:t>
            </a:r>
            <a:b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9. Poslední stopa, hranice Jizera - Orle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(Cimrman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Na rozhraní) </a:t>
            </a:r>
          </a:p>
        </p:txBody>
      </p:sp>
    </p:spTree>
    <p:extLst>
      <p:ext uri="{BB962C8B-B14F-4D97-AF65-F5344CB8AC3E}">
        <p14:creationId xmlns:p14="http://schemas.microsoft.com/office/powerpoint/2010/main" val="125007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3.kudyznudy.cz/_t_/Files/KzN/fe/feb16506-6ab1-4b09-8de5-6964fd7255a0_1316_608_f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235"/>
            <a:ext cx="3816424" cy="285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3.kudyznudy.cz/_t_/Files/KzN/59/59dcb123-e3c7-4bc6-985a-c15af2d88619_1316_608_f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42225"/>
            <a:ext cx="4348163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2.kudyznudy.cz/_t_/Files/KzN/36/36e57748-425a-4973-af0a-b0f2d3ee7432_1316_608_f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76" y="3717032"/>
            <a:ext cx="3731568" cy="279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9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8737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b="1" dirty="0" smtClean="0">
                <a:solidFill>
                  <a:srgbClr val="0000CC"/>
                </a:solidFill>
              </a:rPr>
              <a:t>REGATA HENLEY-ON-TODD, ALICE SPRINGS</a:t>
            </a: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136"/>
          <a:stretch>
            <a:fillRect/>
          </a:stretch>
        </p:blipFill>
        <p:spPr bwMode="auto">
          <a:xfrm>
            <a:off x="381000" y="3873500"/>
            <a:ext cx="3895725" cy="2516188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984250"/>
            <a:ext cx="3908425" cy="2605088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864" name="Picture 8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1"/>
          <a:stretch>
            <a:fillRect/>
          </a:stretch>
        </p:blipFill>
        <p:spPr bwMode="auto">
          <a:xfrm>
            <a:off x="368300" y="979488"/>
            <a:ext cx="3910013" cy="264160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5" name="Line 9"/>
          <p:cNvSpPr>
            <a:spLocks noChangeShapeType="1"/>
          </p:cNvSpPr>
          <p:nvPr/>
        </p:nvSpPr>
        <p:spPr bwMode="auto">
          <a:xfrm flipH="1">
            <a:off x="2366963" y="1958975"/>
            <a:ext cx="261937" cy="769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8921" name="Picture 9" descr="http://thumbs.dreamstime.com/x/henley-todd-regatta-kayak-race-1576659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6775" y="3844925"/>
            <a:ext cx="3987800" cy="2532063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8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1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 autoUpdateAnimBg="0"/>
      <p:bldP spid="12186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714750"/>
            <a:ext cx="4238625" cy="2824163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 descr="https://encrypted-tbn0.gstatic.com/images?q=tbn:ANd9GcRlmrrwsiX4BUl0O2lU_ryPTD0PurxT5YTQQptwxIvrgGYCqi-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/>
          <a:stretch>
            <a:fillRect/>
          </a:stretch>
        </p:blipFill>
        <p:spPr bwMode="auto">
          <a:xfrm>
            <a:off x="4821238" y="498475"/>
            <a:ext cx="40894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 descr="http://i.cdn.travel.cnn.com/sites/default/files/styles/article_large/public/2011/12/29/henley-afp-getty.main_.jpg?itok=Yt19xC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r="15091"/>
          <a:stretch>
            <a:fillRect/>
          </a:stretch>
        </p:blipFill>
        <p:spPr bwMode="auto">
          <a:xfrm>
            <a:off x="207963" y="546100"/>
            <a:ext cx="4421187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http://clubrunner.blob.core.windows.net/00000001969/Images/Speakers%20and%20Guests/2014/Boa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708400"/>
            <a:ext cx="4281488" cy="28479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Sexuální turizmus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268760"/>
            <a:ext cx="8686800" cy="5328592"/>
          </a:xfrm>
        </p:spPr>
        <p:txBody>
          <a:bodyPr>
            <a:normAutofit lnSpcReduction="10000"/>
          </a:bodyPr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pl-PL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starÝ </a:t>
            </a:r>
            <a:r>
              <a:rPr lang="pl-PL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jako lidstvo </a:t>
            </a:r>
            <a:r>
              <a:rPr lang="pl-PL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 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ZÁLETNÍ BOHOVÉ</a:t>
            </a:r>
          </a:p>
          <a:p>
            <a:pPr lvl="2"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pl-PL" sz="16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Zeus → bohyně Máia (Hermés), Dióna (Afrodité),...</a:t>
            </a:r>
          </a:p>
          <a:p>
            <a:pPr lvl="4">
              <a:buClrTx/>
              <a:buSzPct val="100000"/>
              <a:buFont typeface="Wingdings 3" panose="05040102010807070707" pitchFamily="18" charset="2"/>
              <a:buChar char=""/>
            </a:pPr>
            <a:r>
              <a:rPr lang="pl-PL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 SMRTELNICE </a:t>
            </a:r>
            <a:r>
              <a:rPr lang="cs-CZ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Alkména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 (Hérakles), </a:t>
            </a:r>
            <a:r>
              <a:rPr lang="cs-CZ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Danae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(Perseus) 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pohostinnÁ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prostitucE</a:t>
            </a:r>
            <a:endParaRPr lang="cs-CZ" sz="20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prostituce posvátná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(KULT BOHYNĚ Venuše)</a:t>
            </a: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Solón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otEc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západní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demokracie a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pornografického průmyslu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(PORNEIA)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15. STOL. - Pařížská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federace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nevěstek (na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4000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žen) 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18. a 19. </a:t>
            </a:r>
            <a:r>
              <a:rPr lang="en-US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století</a:t>
            </a:r>
            <a:r>
              <a:rPr lang="en-US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Londýn</a:t>
            </a:r>
            <a:r>
              <a:rPr lang="en-US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– MNOŽSTVÍ VEŘEJNÝCH DOMŮ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MASIVNÍ ROZVOJ V POSLEDNÍCH DESETILETÍCH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kolébKA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sexuálního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turismu - </a:t>
            </a:r>
            <a:r>
              <a:rPr lang="cs-CZ" sz="20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FilipínY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V době vietnamské války </a:t>
            </a:r>
            <a:r>
              <a:rPr lang="pl-PL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Thajsko </a:t>
            </a:r>
            <a:endParaRPr lang="cs-CZ" sz="20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ČESKO – NEBÝVALÝ VZRŮST PRO ROCE 1990</a:t>
            </a:r>
            <a:endParaRPr lang="cs-CZ" sz="2400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4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60648"/>
            <a:ext cx="8686800" cy="6048672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GASTRONOMIE NA SEZNAMU SVĚTOVÉHO DĚDICTVÍ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FRANCOUZSKÁ GASTRONOMIE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TRADIČNÍ MEXICKÁ KUCHYNĚ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STŘEDOMOŘSKÁ STRAVA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PERNIKÁŘSTVÍ V SEVERNÍM CHORVATSKU</a:t>
            </a:r>
          </a:p>
          <a:p>
            <a:pPr>
              <a:buClr>
                <a:srgbClr val="FF0000"/>
              </a:buClr>
              <a:buSzPct val="100000"/>
            </a:pPr>
            <a:r>
              <a:rPr lang="cs-CZ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GASTRONOMICKÝ TURIZMUS V ČR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PIVOVARNICTVÍ (191 PIVOVARŮ A PŘES 150 MINIPIVOVARŮ)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VINAŘSTVÍ (2 OBLASTI A 6 PODOBLASTÍ)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TRADICE SVÁTKU SV. MARTINA (HUSA, VÍNO)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PRAGUE FOOD FESTIVAL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(NÁRODNÍ) POTRAVINY A JÍDLA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Krkonošské kyselo,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UZENÉ SE ŠVESTKOVOU OMÁČKOU, smažený </a:t>
            </a:r>
            <a:r>
              <a:rPr lang="cs-CZ" sz="2000" b="1" cap="all" dirty="0">
                <a:latin typeface="Arial" panose="020B0604020202020204" pitchFamily="34" charset="0"/>
                <a:cs typeface="Arial" panose="020B0604020202020204" pitchFamily="34" charset="0"/>
              </a:rPr>
              <a:t>vepřový řízek, knedlíky, bramborové placky , česká zabijačka , ovocné knedlíky, jablkový </a:t>
            </a: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závin,  …</a:t>
            </a:r>
          </a:p>
          <a:p>
            <a:pPr lvl="1"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JIŽNÍ ČECHY – HOUBOVÝ KUBA; VALAŠKO – FRGÁLE; PARDUBICKO – PERNÍK; OLOMOUCKO - TVARŮŽKY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7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5905500" cy="2857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3568" y="620688"/>
            <a:ext cx="81267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postoje jednotlivých států vůči prostituci</a:t>
            </a:r>
            <a:r>
              <a:rPr lang="cs-CZ" sz="2400" b="1" cap="all" dirty="0"/>
              <a:t>.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691680" y="4581128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Arial" panose="020B0604020202020204" pitchFamily="34" charset="0"/>
                <a:cs typeface="Arial" panose="020B0604020202020204" pitchFamily="34" charset="0"/>
              </a:rPr>
              <a:t>ČERVENÉ – OFICIÁLNĚ NETOLERUJÍ; ZELENÉ – POD KONTROLOU; MODRÉ – SITUACI VZDALY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2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686800" cy="838200"/>
          </a:xfrm>
        </p:spPr>
        <p:txBody>
          <a:bodyPr/>
          <a:lstStyle/>
          <a:p>
            <a:pPr algn="ctr"/>
            <a:r>
              <a:rPr lang="cs-CZ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Turismus sexuálních menšin</a:t>
            </a:r>
            <a:endParaRPr lang="cs-CZ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8686800" cy="331499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LGBT – LESBA, GAY, BISEXUÁL, TRANSGENDER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PINK – QUEER TOURISM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AKTIVITY SPECIÁLNĚ PŘIPRAVENÉ PRO TENTO TRH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FESTIVALY, KARNEVALY, HAPPENINGY</a:t>
            </a:r>
          </a:p>
          <a:p>
            <a:pPr>
              <a:buClr>
                <a:srgbClr val="C00000"/>
              </a:buClr>
              <a:buSzPct val="100000"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NEJPOPULÁRNĚJŠÍ MÍSTA:</a:t>
            </a:r>
          </a:p>
          <a:p>
            <a:pPr lvl="1">
              <a:buClr>
                <a:srgbClr val="C00000"/>
              </a:buClr>
              <a:buSzPct val="100000"/>
            </a:pP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THAJSKO (3 mil. prostitutek), AMSTERDAM, TIJUANA (Mexiko), JAPONSKO, KEŇA, </a:t>
            </a:r>
            <a:r>
              <a:rPr lang="cs-CZ" sz="20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Sonagachi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(Indie</a:t>
            </a:r>
            <a:r>
              <a:rPr lang="cs-CZ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KOSTARIKA, TEL AVIV (250 000 nevěstinců), INDONÉSIE, NĚMECKO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06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Zajímavé </a:t>
            </a:r>
            <a:r>
              <a:rPr lang="cs-CZ" sz="2400" b="1" dirty="0" err="1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DRUHy</a:t>
            </a:r>
            <a:r>
              <a:rPr lang="cs-CZ" sz="2400" b="1" dirty="0" smtClean="0">
                <a:ln w="11430"/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turismu v české republice</a:t>
            </a:r>
            <a:endParaRPr lang="cs-CZ" sz="2400" b="1" dirty="0">
              <a:ln w="11430"/>
              <a:solidFill>
                <a:srgbClr val="00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5400600"/>
          </a:xfrm>
        </p:spPr>
        <p:txBody>
          <a:bodyPr>
            <a:normAutofit fontScale="62500" lnSpcReduction="20000"/>
          </a:bodyPr>
          <a:lstStyle/>
          <a:p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turistika </a:t>
            </a:r>
            <a:r>
              <a:rPr lang="cs-CZ" dirty="0" smtClean="0"/>
              <a:t>– </a:t>
            </a:r>
            <a:r>
              <a:rPr lang="cs-CZ" b="1" dirty="0"/>
              <a:t>Česko je vyhledávanou destinací také pro zdravotní zákroky (plastická a estetická chirurgie, stomatologie, reprodukční turistika).</a:t>
            </a:r>
          </a:p>
          <a:p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kulinářská turistika </a:t>
            </a:r>
            <a:r>
              <a:rPr lang="cs-CZ" dirty="0" smtClean="0"/>
              <a:t>– </a:t>
            </a:r>
            <a:r>
              <a:rPr lang="cs-CZ" b="1" dirty="0"/>
              <a:t>velký nástup v Česku, snaha obnovit původní českou gastronomii. Restaurace označené logem Czech </a:t>
            </a:r>
            <a:r>
              <a:rPr lang="cs-CZ" b="1" dirty="0" err="1"/>
              <a:t>Specials</a:t>
            </a:r>
            <a:r>
              <a:rPr lang="cs-CZ" b="1" dirty="0"/>
              <a:t> nabízejí pravé české a moravské speciality.</a:t>
            </a:r>
          </a:p>
          <a:p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TEMNÁ TURISTIKA</a:t>
            </a:r>
            <a:r>
              <a:rPr lang="cs-CZ" b="1" dirty="0" smtClean="0"/>
              <a:t>- </a:t>
            </a:r>
            <a:r>
              <a:rPr lang="cs-CZ" b="1" dirty="0"/>
              <a:t>cestování na místa spojená s tragédií nebo neštěstím (např. Terezín, věznice národů na Špilberku v Brně, bojiště bitvy u Slavkova apod.).</a:t>
            </a:r>
          </a:p>
          <a:p>
            <a:r>
              <a:rPr lang="cs-CZ" b="1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filmovÁ</a:t>
            </a:r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TURISTIKA</a:t>
            </a:r>
            <a:r>
              <a:rPr lang="cs-CZ" b="1" dirty="0" smtClean="0"/>
              <a:t>– </a:t>
            </a:r>
            <a:r>
              <a:rPr lang="cs-CZ" b="1" dirty="0"/>
              <a:t>cestování na místa, kde se odehrávaly americké velkofilmy (např. zámek Kroměříž – Amadeus, Tiské skály – Letopisy </a:t>
            </a:r>
            <a:r>
              <a:rPr lang="cs-CZ" b="1" dirty="0" err="1"/>
              <a:t>Narnie</a:t>
            </a:r>
            <a:r>
              <a:rPr lang="cs-CZ" b="1" dirty="0"/>
              <a:t>, Karlovy Vary – James </a:t>
            </a:r>
            <a:r>
              <a:rPr lang="cs-CZ" b="1" dirty="0" smtClean="0"/>
              <a:t>Bond - </a:t>
            </a:r>
            <a:r>
              <a:rPr lang="cs-CZ" b="1" dirty="0" err="1"/>
              <a:t>Casino</a:t>
            </a:r>
            <a:r>
              <a:rPr lang="cs-CZ" b="1" dirty="0"/>
              <a:t> </a:t>
            </a:r>
            <a:r>
              <a:rPr lang="cs-CZ" b="1" dirty="0" err="1"/>
              <a:t>Royale</a:t>
            </a:r>
            <a:r>
              <a:rPr lang="cs-CZ" b="1" dirty="0"/>
              <a:t>), ale i české pohádky (Telč – Pyšná princezna, Z pekla štěstí, Švihov – Popelka).</a:t>
            </a:r>
          </a:p>
          <a:p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 and </a:t>
            </a:r>
            <a:r>
              <a:rPr lang="cs-CZ" b="1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lesbian</a:t>
            </a:r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cap="all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tourism</a:t>
            </a:r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/>
              <a:t>– Praha a Česko patří mezi nejtolerantnější země Evropy, G/L patří mezi movitou klientelu, tzv. „růžové peníze“ utrácejí za cestování, kulturu, zážitky.</a:t>
            </a:r>
          </a:p>
          <a:p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DOBROVOLNICKÁ </a:t>
            </a:r>
            <a:r>
              <a:rPr lang="cs-CZ" b="1" cap="all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tourisTIKA</a:t>
            </a:r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/>
              <a:t>– cestování dobrovolníků. Kombinuje poznání a dobrovolnickou práci, přitahuje především mladé. V Česku je spojeno hlavně s výpomocí v zemědělských usedlostech.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83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VNÍ TURISTIKA, czech beer touris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20688"/>
            <a:ext cx="46577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744416" cy="229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84984"/>
            <a:ext cx="3232662" cy="264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2555776" y="3861048"/>
            <a:ext cx="5483302" cy="1587119"/>
            <a:chOff x="2581137" y="3861049"/>
            <a:chExt cx="5483302" cy="1587119"/>
          </a:xfrm>
        </p:grpSpPr>
        <p:sp>
          <p:nvSpPr>
            <p:cNvPr id="2" name="Obdélník 1"/>
            <p:cNvSpPr/>
            <p:nvPr/>
          </p:nvSpPr>
          <p:spPr>
            <a:xfrm>
              <a:off x="5148063" y="3861049"/>
              <a:ext cx="291637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Minipivovar </a:t>
              </a:r>
              <a:r>
                <a:rPr lang="cs-CZ" sz="2000" b="1" cap="all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ZobÁk</a:t>
              </a:r>
              <a:r>
                <a:rPr lang="cs-CZ" sz="20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r>
                <a:rPr lang="cs-CZ" sz="20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BÍLOVEC </a:t>
              </a:r>
              <a:endParaRPr lang="cs-CZ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Zahnutá šipka nahoru 2"/>
            <p:cNvSpPr/>
            <p:nvPr/>
          </p:nvSpPr>
          <p:spPr>
            <a:xfrm rot="21257967">
              <a:off x="2581137" y="4758237"/>
              <a:ext cx="3600400" cy="689931"/>
            </a:xfrm>
            <a:prstGeom prst="curvedUp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4" name="Zahnutá šipka doleva 3"/>
          <p:cNvSpPr/>
          <p:nvPr/>
        </p:nvSpPr>
        <p:spPr>
          <a:xfrm rot="385583">
            <a:off x="3846899" y="1729370"/>
            <a:ext cx="651870" cy="2520280"/>
          </a:xfrm>
          <a:prstGeom prst="curvedLef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860032" y="2276872"/>
            <a:ext cx="396044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pivostezkY</a:t>
            </a: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Beskydy Radegast </a:t>
            </a:r>
            <a:r>
              <a:rPr lang="cs-CZ" sz="1600" b="1" cap="all" dirty="0" err="1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Cyklotrack</a:t>
            </a:r>
            <a:endParaRPr lang="cs-CZ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Opava Radegast </a:t>
            </a:r>
            <a:r>
              <a:rPr lang="cs-CZ" sz="1600" b="1" cap="all" dirty="0" err="1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Cyklotrack</a:t>
            </a:r>
            <a:endParaRPr lang="cs-CZ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Slezsko Radegast </a:t>
            </a:r>
            <a:r>
              <a:rPr lang="cs-CZ" sz="1600" b="1" cap="all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Cyklotrack</a:t>
            </a:r>
            <a:endParaRPr lang="cs-CZ" sz="1600" b="1" cap="al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600" b="1" cap="all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Trojmezí </a:t>
            </a:r>
            <a:r>
              <a:rPr lang="cs-CZ" sz="1600" b="1" cap="all" dirty="0" err="1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Cyklotrack</a:t>
            </a:r>
            <a:endParaRPr lang="cs-CZ" sz="16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2525155" y="5517232"/>
            <a:ext cx="4881226" cy="1087165"/>
            <a:chOff x="2525155" y="5517232"/>
            <a:chExt cx="4881226" cy="1087165"/>
          </a:xfrm>
        </p:grpSpPr>
        <p:sp>
          <p:nvSpPr>
            <p:cNvPr id="6" name="Obdélník 5"/>
            <p:cNvSpPr/>
            <p:nvPr/>
          </p:nvSpPr>
          <p:spPr>
            <a:xfrm>
              <a:off x="5508104" y="5517232"/>
              <a:ext cx="18982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20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Pivní lázně </a:t>
              </a:r>
            </a:p>
            <a:p>
              <a:r>
                <a:rPr lang="cs-CZ" sz="2000" b="1" cap="all" dirty="0" smtClean="0">
                  <a:latin typeface="Arial" panose="020B0604020202020204" pitchFamily="34" charset="0"/>
                  <a:cs typeface="Arial" panose="020B0604020202020204" pitchFamily="34" charset="0"/>
                </a:rPr>
                <a:t>Štramberk </a:t>
              </a:r>
              <a:endParaRPr lang="cs-CZ" sz="2000" cap="all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Zahnutá šipka nahoru 6"/>
            <p:cNvSpPr/>
            <p:nvPr/>
          </p:nvSpPr>
          <p:spPr>
            <a:xfrm rot="876877">
              <a:off x="2525155" y="5814660"/>
              <a:ext cx="3600400" cy="789737"/>
            </a:xfrm>
            <a:prstGeom prst="curvedUpArrow">
              <a:avLst/>
            </a:prstGeom>
            <a:solidFill>
              <a:srgbClr val="000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7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9" name="Group 21"/>
          <p:cNvGrpSpPr>
            <a:grpSpLocks/>
          </p:cNvGrpSpPr>
          <p:nvPr/>
        </p:nvGrpSpPr>
        <p:grpSpPr bwMode="auto">
          <a:xfrm>
            <a:off x="467544" y="1484784"/>
            <a:ext cx="8439150" cy="4310062"/>
            <a:chOff x="444" y="1088"/>
            <a:chExt cx="5316" cy="2715"/>
          </a:xfrm>
        </p:grpSpPr>
        <p:sp>
          <p:nvSpPr>
            <p:cNvPr id="15364" name="Text Box 6"/>
            <p:cNvSpPr txBox="1">
              <a:spLocks noChangeArrowheads="1"/>
            </p:cNvSpPr>
            <p:nvPr/>
          </p:nvSpPr>
          <p:spPr bwMode="auto">
            <a:xfrm>
              <a:off x="444" y="1725"/>
              <a:ext cx="1626" cy="26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1000">
                  <a:latin typeface="Arial" charset="0"/>
                </a:rPr>
                <a:t> </a:t>
              </a: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MÍSTA REALIZACE</a:t>
              </a:r>
              <a:endParaRPr lang="cs-CZ" altLang="cs-CZ" sz="2000">
                <a:solidFill>
                  <a:srgbClr val="000000"/>
                </a:solidFill>
              </a:endParaRPr>
            </a:p>
          </p:txBody>
        </p:sp>
        <p:sp>
          <p:nvSpPr>
            <p:cNvPr id="15365" name="Text Box 7"/>
            <p:cNvSpPr txBox="1">
              <a:spLocks noChangeArrowheads="1"/>
            </p:cNvSpPr>
            <p:nvPr/>
          </p:nvSpPr>
          <p:spPr bwMode="auto">
            <a:xfrm>
              <a:off x="3430" y="2301"/>
              <a:ext cx="1698" cy="2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POČTU ÚČASTNÍKŮ</a:t>
              </a:r>
              <a:endParaRPr lang="cs-CZ" altLang="cs-CZ" sz="2000">
                <a:solidFill>
                  <a:srgbClr val="000000"/>
                </a:solidFill>
              </a:endParaRPr>
            </a:p>
          </p:txBody>
        </p:sp>
        <p:sp>
          <p:nvSpPr>
            <p:cNvPr id="15366" name="Text Box 8"/>
            <p:cNvSpPr txBox="1">
              <a:spLocks noChangeArrowheads="1"/>
            </p:cNvSpPr>
            <p:nvPr/>
          </p:nvSpPr>
          <p:spPr bwMode="auto">
            <a:xfrm>
              <a:off x="990" y="2301"/>
              <a:ext cx="1426" cy="2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DÉLKY POBYTU</a:t>
              </a:r>
              <a:endParaRPr lang="cs-CZ" altLang="cs-CZ" sz="2000">
                <a:solidFill>
                  <a:srgbClr val="000000"/>
                </a:solidFill>
              </a:endParaRPr>
            </a:p>
          </p:txBody>
        </p:sp>
        <p:sp>
          <p:nvSpPr>
            <p:cNvPr id="15367" name="Text Box 9"/>
            <p:cNvSpPr txBox="1">
              <a:spLocks noChangeArrowheads="1"/>
            </p:cNvSpPr>
            <p:nvPr/>
          </p:nvSpPr>
          <p:spPr bwMode="auto">
            <a:xfrm>
              <a:off x="816" y="2905"/>
              <a:ext cx="2063" cy="2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ZPŮSOBU ZABEZPEČENÍ</a:t>
              </a:r>
              <a:endParaRPr lang="cs-CZ" altLang="cs-CZ" sz="2000">
                <a:solidFill>
                  <a:srgbClr val="000000"/>
                </a:solidFill>
              </a:endParaRPr>
            </a:p>
          </p:txBody>
        </p:sp>
        <p:sp>
          <p:nvSpPr>
            <p:cNvPr id="15368" name="Text Box 10"/>
            <p:cNvSpPr txBox="1">
              <a:spLocks noChangeArrowheads="1"/>
            </p:cNvSpPr>
            <p:nvPr/>
          </p:nvSpPr>
          <p:spPr bwMode="auto">
            <a:xfrm>
              <a:off x="3652" y="1711"/>
              <a:ext cx="2108" cy="27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ZPŮSOBU FINANCOVÁNÍ</a:t>
              </a:r>
              <a:endParaRPr lang="cs-CZ" altLang="cs-CZ" sz="2000" b="1">
                <a:solidFill>
                  <a:srgbClr val="000000"/>
                </a:solidFill>
              </a:endParaRPr>
            </a:p>
          </p:txBody>
        </p:sp>
        <p:sp>
          <p:nvSpPr>
            <p:cNvPr id="7179" name="Text Box 11"/>
            <p:cNvSpPr txBox="1">
              <a:spLocks noChangeArrowheads="1"/>
            </p:cNvSpPr>
            <p:nvPr/>
          </p:nvSpPr>
          <p:spPr bwMode="auto">
            <a:xfrm>
              <a:off x="663" y="1088"/>
              <a:ext cx="4572" cy="30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189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r>
                <a:rPr lang="cs-CZ" sz="24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ČLENĚNÍ FOREM CESTOVNÍHO RUCHU PODLE:</a:t>
              </a:r>
              <a:endParaRPr lang="cs-CZ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5370" name="Line 12"/>
            <p:cNvSpPr>
              <a:spLocks noChangeShapeType="1"/>
            </p:cNvSpPr>
            <p:nvPr/>
          </p:nvSpPr>
          <p:spPr bwMode="auto">
            <a:xfrm flipH="1">
              <a:off x="2666" y="1388"/>
              <a:ext cx="201" cy="1503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1" name="Line 13"/>
            <p:cNvSpPr>
              <a:spLocks noChangeShapeType="1"/>
            </p:cNvSpPr>
            <p:nvPr/>
          </p:nvSpPr>
          <p:spPr bwMode="auto">
            <a:xfrm flipH="1">
              <a:off x="1310" y="1402"/>
              <a:ext cx="472" cy="309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2" name="Line 14"/>
            <p:cNvSpPr>
              <a:spLocks noChangeShapeType="1"/>
            </p:cNvSpPr>
            <p:nvPr/>
          </p:nvSpPr>
          <p:spPr bwMode="auto">
            <a:xfrm>
              <a:off x="4133" y="1402"/>
              <a:ext cx="462" cy="309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3" name="Line 15"/>
            <p:cNvSpPr>
              <a:spLocks noChangeShapeType="1"/>
            </p:cNvSpPr>
            <p:nvPr/>
          </p:nvSpPr>
          <p:spPr bwMode="auto">
            <a:xfrm flipH="1">
              <a:off x="2134" y="1402"/>
              <a:ext cx="281" cy="899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4" name="Line 16"/>
            <p:cNvSpPr>
              <a:spLocks noChangeShapeType="1"/>
            </p:cNvSpPr>
            <p:nvPr/>
          </p:nvSpPr>
          <p:spPr bwMode="auto">
            <a:xfrm>
              <a:off x="3358" y="1402"/>
              <a:ext cx="281" cy="899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5" name="Text Box 17"/>
            <p:cNvSpPr txBox="1">
              <a:spLocks noChangeArrowheads="1"/>
            </p:cNvSpPr>
            <p:nvPr/>
          </p:nvSpPr>
          <p:spPr bwMode="auto">
            <a:xfrm>
              <a:off x="3054" y="2892"/>
              <a:ext cx="1750" cy="26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36000" bIns="10800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ZPŮSOBU DOPRAVY</a:t>
              </a:r>
              <a:endParaRPr lang="cs-CZ" altLang="cs-CZ" sz="2000">
                <a:solidFill>
                  <a:srgbClr val="000000"/>
                </a:solidFill>
              </a:endParaRPr>
            </a:p>
          </p:txBody>
        </p:sp>
        <p:sp>
          <p:nvSpPr>
            <p:cNvPr id="15376" name="Line 18"/>
            <p:cNvSpPr>
              <a:spLocks noChangeShapeType="1"/>
            </p:cNvSpPr>
            <p:nvPr/>
          </p:nvSpPr>
          <p:spPr bwMode="auto">
            <a:xfrm>
              <a:off x="3120" y="1406"/>
              <a:ext cx="201" cy="1503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377" name="Text Box 19"/>
            <p:cNvSpPr txBox="1">
              <a:spLocks noChangeArrowheads="1"/>
            </p:cNvSpPr>
            <p:nvPr/>
          </p:nvSpPr>
          <p:spPr bwMode="auto">
            <a:xfrm>
              <a:off x="2132" y="3538"/>
              <a:ext cx="1696" cy="2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tIns="10800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cs-CZ" sz="2000" b="1">
                  <a:solidFill>
                    <a:srgbClr val="000000"/>
                  </a:solidFill>
                  <a:latin typeface="Arial" charset="0"/>
                </a:rPr>
                <a:t>VĚKOVÝCH SKUPIN</a:t>
              </a:r>
              <a:endParaRPr lang="cs-CZ" altLang="cs-CZ" sz="2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378" name="Line 20"/>
            <p:cNvSpPr>
              <a:spLocks noChangeShapeType="1"/>
            </p:cNvSpPr>
            <p:nvPr/>
          </p:nvSpPr>
          <p:spPr bwMode="auto">
            <a:xfrm>
              <a:off x="2964" y="1403"/>
              <a:ext cx="0" cy="2121"/>
            </a:xfrm>
            <a:prstGeom prst="line">
              <a:avLst/>
            </a:prstGeom>
            <a:noFill/>
            <a:ln w="5715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899592" y="404664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TURIZMU</a:t>
            </a:r>
            <a:endParaRPr lang="cs-CZ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4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502920" indent="-457200" fontAlgn="auto">
              <a:defRPr/>
            </a:pPr>
            <a:r>
              <a:rPr lang="cs-CZ" b="1" cap="none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SPECIFICKÉ ZNAKY SLUŽEB V TURIZMU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686800" cy="4525963"/>
          </a:xfrm>
        </p:spPr>
        <p:txBody>
          <a:bodyPr>
            <a:normAutofit/>
          </a:bodyPr>
          <a:lstStyle/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proces vynakládání práce, při němž nevzniká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hmotný výrobek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nýbrž užitný efekt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ekonomické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statky, které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mají převážně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nehmotný charakter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průřezový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Mnohooborový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charakter 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časová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místní vázanost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na primární nabídku cestovního ruchu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Komplexnost a komplementarita SLUŽEB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Zastupitelnost (substituce)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sezónnost</a:t>
            </a:r>
          </a:p>
          <a:p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590728" cy="84124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Klasifikace služeb</a:t>
            </a:r>
            <a:endParaRPr lang="cs-CZ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424936" cy="33123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1520" y="1484784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primární sektor  - </a:t>
            </a:r>
            <a:r>
              <a:rPr lang="cs-CZ" sz="2000" b="1" cap="all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produkcE</a:t>
            </a:r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potravin a </a:t>
            </a:r>
            <a:r>
              <a:rPr lang="cs-CZ" sz="2000" b="1" cap="all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těžbA</a:t>
            </a:r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surovin;</a:t>
            </a:r>
          </a:p>
          <a:p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SEKUNDÁRNÍ  sektor - </a:t>
            </a:r>
            <a:r>
              <a:rPr lang="cs-CZ" sz="2000" b="1" cap="all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výrobA</a:t>
            </a:r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průmysl;</a:t>
            </a:r>
          </a:p>
          <a:p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TERCIÁRNÍ SEKTOR – SEKTOR SLUŽEB;</a:t>
            </a:r>
          </a:p>
          <a:p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KVARTÉRNÍ SEKTOR – ZNALOSTNÍ (VĚDA, VÝZKUM, </a:t>
            </a:r>
            <a:r>
              <a:rPr lang="cs-CZ" sz="2000" b="1" cap="all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VZDĚLÁVÁNÍ) 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59553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tx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Znaky služeb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205937"/>
              </p:ext>
            </p:extLst>
          </p:nvPr>
        </p:nvGraphicFramePr>
        <p:xfrm>
          <a:off x="323528" y="1268760"/>
          <a:ext cx="8568952" cy="5059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60440"/>
                <a:gridCol w="460851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24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OBECNÉ ZNAKY SLUŽEB</a:t>
                      </a:r>
                      <a:endParaRPr lang="cs-CZ" sz="24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i="0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Specifické znaky služeb</a:t>
                      </a:r>
                      <a:endParaRPr lang="cs-CZ" sz="2400" b="1" i="0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Nemateriální charakter 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Časová a místní vázanost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Vysoká spotřeba živé práce 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Komplexnost a komplementárnost služeb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Začlenění vnějšího faktoru 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Substituce služeb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Soulad poskytování služeb se spotřebou 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cap="all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Mnohooborový</a:t>
                      </a:r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charakter služeb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Pomíjivost služeb </a:t>
                      </a:r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Sezónnost poptávky po službách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b="1" cap="all" baseline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Nezbytnost poskytování informací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cs-CZ" sz="2000" b="1" cap="all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cap="all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Neanonymita</a:t>
                      </a:r>
                      <a:r>
                        <a:rPr lang="cs-CZ" sz="2000" b="1" cap="all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spotřebitele služby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38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KLASIFIKACE SLUŽEB</a:t>
            </a:r>
            <a:endParaRPr lang="cs-CZ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5"/>
            <a:ext cx="5832648" cy="403244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CHARAKTERU SPOTŘEBY:</a:t>
            </a:r>
          </a:p>
          <a:p>
            <a:pPr lvl="1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OSOBNÍ (ODNOS ZAVAZADEL …)</a:t>
            </a:r>
          </a:p>
          <a:p>
            <a:pPr lvl="1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VĚCNÉ (ÚPRAVA LYŽÍ …)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způsobu 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úhrady:</a:t>
            </a:r>
          </a:p>
          <a:p>
            <a:pPr lvl="1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PLACENÉ</a:t>
            </a:r>
          </a:p>
          <a:p>
            <a:pPr lvl="1">
              <a:buClr>
                <a:schemeClr val="tx1">
                  <a:lumMod val="95000"/>
                  <a:lumOff val="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NEPLACENÉ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</a:pP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MÍSTA POSKYTOVÁNÍ:</a:t>
            </a: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 MÍSTĚ BĚŽNÉHO PROSTŘEDÍ</a:t>
            </a: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BĚHEM PŘEPRAVY</a:t>
            </a:r>
          </a:p>
          <a:p>
            <a:pPr lvl="1">
              <a:buClrTx/>
              <a:buSzPct val="100000"/>
              <a:buFont typeface="Wingdings" panose="05000000000000000000" pitchFamily="2" charset="2"/>
              <a:buChar char="Ø"/>
            </a:pPr>
            <a:r>
              <a:rPr lang="cs-CZ" sz="20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 REKRAČNÍM PROSTORU</a:t>
            </a:r>
            <a:endParaRPr lang="cs-CZ" sz="20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DRUHOVÉ ČLENĚNÍ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24744"/>
            <a:ext cx="8686800" cy="5328592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 cestovního </a:t>
            </a:r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ruchu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dodavatelské služby</a:t>
            </a:r>
          </a:p>
          <a:p>
            <a:pPr marL="914400" lvl="2" indent="0">
              <a:buClr>
                <a:srgbClr val="0000CC"/>
              </a:buClr>
              <a:buSzPct val="100000"/>
              <a:buNone/>
            </a:pP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informační, dopravní, ubytovací, stravovací, </a:t>
            </a:r>
            <a:r>
              <a:rPr lang="cs-CZ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sportovnĚ</a:t>
            </a:r>
            <a:r>
              <a:rPr lang="cs-CZ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-REKREAČNÍ, kulturně-společenské</a:t>
            </a: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lázeňské, </a:t>
            </a:r>
            <a:r>
              <a:rPr lang="cs-CZ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kongresové, asistenční</a:t>
            </a: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animaČNÍ</a:t>
            </a:r>
            <a:endParaRPr lang="cs-CZ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zprostředkovatelské služby </a:t>
            </a:r>
          </a:p>
          <a:p>
            <a:pPr marL="914400" lvl="2" indent="0">
              <a:buClr>
                <a:srgbClr val="0000CC"/>
              </a:buClr>
              <a:buSzPct val="100000"/>
              <a:buNone/>
            </a:pPr>
            <a:r>
              <a:rPr lang="cs-CZ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INFORMAČNÍ, CESTOVNÍCH KANCELÁŘÍ, CESTOVNÍCH agentur</a:t>
            </a:r>
            <a:endParaRPr lang="cs-CZ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00CC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</a:t>
            </a:r>
            <a:r>
              <a:rPr lang="cs-CZ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služby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it-IT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specializované </a:t>
            </a:r>
            <a:r>
              <a:rPr lang="it-IT" b="1" cap="all" dirty="0">
                <a:latin typeface="Arial" panose="020B0604020202020204" pitchFamily="34" charset="0"/>
                <a:cs typeface="Arial" panose="020B0604020202020204" pitchFamily="34" charset="0"/>
              </a:rPr>
              <a:t>služby pro cestovní ruch</a:t>
            </a:r>
          </a:p>
          <a:p>
            <a:pPr marL="914400" lvl="2" indent="0">
              <a:buClr>
                <a:srgbClr val="0000CC"/>
              </a:buClr>
              <a:buSzPct val="100000"/>
              <a:buNone/>
            </a:pP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informační, </a:t>
            </a:r>
            <a:r>
              <a:rPr lang="cs-CZ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pojistné, SMĚNÁRENSKÉ, pasových </a:t>
            </a: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celních </a:t>
            </a:r>
            <a:r>
              <a:rPr lang="cs-CZ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orgánŮ</a:t>
            </a:r>
            <a:endParaRPr lang="cs-CZ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služby </a:t>
            </a:r>
            <a:r>
              <a:rPr lang="cs-CZ" b="1" cap="all" dirty="0">
                <a:latin typeface="Arial" panose="020B0604020202020204" pitchFamily="34" charset="0"/>
                <a:cs typeface="Arial" panose="020B0604020202020204" pitchFamily="34" charset="0"/>
              </a:rPr>
              <a:t>místní infrastruktury</a:t>
            </a:r>
          </a:p>
          <a:p>
            <a:pPr marL="914400" lvl="2" indent="0">
              <a:buClr>
                <a:srgbClr val="0000CC"/>
              </a:buClr>
              <a:buSzPct val="100000"/>
              <a:buNone/>
            </a:pP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informační, obchodní, komunální, </a:t>
            </a:r>
            <a:r>
              <a:rPr lang="cs-CZ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zdravotnické, policejní</a:t>
            </a:r>
            <a:r>
              <a:rPr lang="cs-CZ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záchranné, poštovní, </a:t>
            </a:r>
            <a:r>
              <a:rPr lang="cs-CZ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telekoMUNIKAČNÍ</a:t>
            </a:r>
            <a:endParaRPr lang="cs-CZ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70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Zdravotní (léčebný) turizmus</a:t>
            </a:r>
            <a:endParaRPr lang="cs-CZ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8" y="2780928"/>
            <a:ext cx="8136904" cy="8640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TURIZMUS ZDRAVOTNÍ,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LÁZEŇSKÝ</a:t>
            </a:r>
          </a:p>
          <a:p>
            <a:pPr marL="0" indent="0" algn="ctr">
              <a:buNone/>
            </a:pPr>
            <a:r>
              <a:rPr lang="cs-CZ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ZDRAVOTNĚ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ORIENTOVANÝ</a:t>
            </a:r>
            <a:endParaRPr lang="cs-CZ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1547664" y="3861048"/>
            <a:ext cx="5976664" cy="2160240"/>
            <a:chOff x="1403648" y="2708920"/>
            <a:chExt cx="5976664" cy="2160240"/>
          </a:xfrm>
        </p:grpSpPr>
        <p:sp>
          <p:nvSpPr>
            <p:cNvPr id="4" name="Oválný popisek 3"/>
            <p:cNvSpPr/>
            <p:nvPr/>
          </p:nvSpPr>
          <p:spPr>
            <a:xfrm>
              <a:off x="1403648" y="2708920"/>
              <a:ext cx="2232248" cy="2160240"/>
            </a:xfrm>
            <a:prstGeom prst="wedgeEllipseCallout">
              <a:avLst>
                <a:gd name="adj1" fmla="val -11520"/>
                <a:gd name="adj2" fmla="val 4955"/>
              </a:avLst>
            </a:prstGeom>
            <a:solidFill>
              <a:schemeClr val="accent1">
                <a:alpha val="4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ZDRAVOTNÍ TURIZMUS</a:t>
              </a:r>
              <a:endParaRPr lang="cs-CZ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" name="Oválný popisek 4"/>
            <p:cNvSpPr/>
            <p:nvPr/>
          </p:nvSpPr>
          <p:spPr>
            <a:xfrm>
              <a:off x="3275856" y="2708920"/>
              <a:ext cx="2232248" cy="2160240"/>
            </a:xfrm>
            <a:prstGeom prst="wedgeEllipseCallout">
              <a:avLst>
                <a:gd name="adj1" fmla="val -11520"/>
                <a:gd name="adj2" fmla="val 4955"/>
              </a:avLst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LÁZEŇSKÝ TURIZMUS</a:t>
              </a:r>
              <a:endParaRPr lang="cs-CZ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Oválný popisek 5"/>
            <p:cNvSpPr/>
            <p:nvPr/>
          </p:nvSpPr>
          <p:spPr>
            <a:xfrm>
              <a:off x="5148064" y="2708920"/>
              <a:ext cx="2232248" cy="2160240"/>
            </a:xfrm>
            <a:prstGeom prst="wedgeEllipseCallout">
              <a:avLst>
                <a:gd name="adj1" fmla="val -11520"/>
                <a:gd name="adj2" fmla="val 4955"/>
              </a:avLst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cs-CZ" dirty="0" smtClean="0">
                  <a:solidFill>
                    <a:srgbClr val="0070C0"/>
                  </a:solidFill>
                  <a:latin typeface="Arial Black" panose="020B0A04020102020204" pitchFamily="34" charset="0"/>
                </a:rPr>
                <a:t>WELLNESS TURIZMUS</a:t>
              </a:r>
              <a:endParaRPr lang="cs-CZ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8" name="TextovéPole 7"/>
          <p:cNvSpPr txBox="1"/>
          <p:nvPr/>
        </p:nvSpPr>
        <p:spPr>
          <a:xfrm>
            <a:off x="683568" y="1412776"/>
            <a:ext cx="8064896" cy="1200329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CESTOVÁNÍ A POBYT MIMO MÍSTA BYDLIŠTĚ</a:t>
            </a:r>
          </a:p>
          <a:p>
            <a:pPr algn="ctr"/>
            <a:r>
              <a:rPr lang="cs-CZ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CÍLEM PROVEDENÍ LÉČEBNÉHO ZÁKROKU NEBO LÉČEBNÉ PÉČE</a:t>
            </a:r>
            <a:endParaRPr lang="cs-CZ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algn="ctr"/>
            <a:r>
              <a:rPr lang="cs-CZ" b="1" cap="none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PODLE VÝZNAMU VE SPOTŘEBĚ </a:t>
            </a:r>
            <a:endParaRPr lang="cs-CZ" b="1" cap="none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539552" y="1335411"/>
            <a:ext cx="7992888" cy="5229482"/>
            <a:chOff x="539552" y="1335411"/>
            <a:chExt cx="7992888" cy="52294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335411"/>
              <a:ext cx="7992888" cy="5229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5940152" y="1484784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MOTIVAČNÍ</a:t>
              </a:r>
              <a:endPara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691680" y="1484784"/>
              <a:ext cx="15121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ZÁKLADNÍ</a:t>
              </a:r>
              <a:endPara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95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algn="ctr"/>
            <a:r>
              <a:rPr lang="cs-CZ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Kvalita služeb</a:t>
            </a:r>
            <a:endParaRPr lang="cs-CZ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16832"/>
            <a:ext cx="8686800" cy="3242990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SzPct val="100000"/>
            </a:pP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Znakem kvality jsou užitné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vlastnosti:</a:t>
            </a:r>
          </a:p>
          <a:p>
            <a:pPr marL="457200" lvl="1" indent="0">
              <a:buClr>
                <a:srgbClr val="FF0000"/>
              </a:buClr>
              <a:buSzPct val="100000"/>
              <a:buNone/>
            </a:pPr>
            <a:r>
              <a:rPr lang="cs-CZ" sz="20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měřitelné (kvantitativně) </a:t>
            </a:r>
            <a:r>
              <a:rPr lang="cs-CZ" sz="20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porovnatelné </a:t>
            </a:r>
            <a:r>
              <a:rPr lang="cs-CZ" sz="20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(kvalitativně</a:t>
            </a:r>
            <a:r>
              <a:rPr lang="cs-CZ" sz="20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Clr>
                <a:srgbClr val="FF0000"/>
              </a:buClr>
              <a:buSzPct val="100000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spolehlivost, serióznost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dojem, orientace na zákazníka či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zodpovědnost</a:t>
            </a:r>
          </a:p>
          <a:p>
            <a:pPr>
              <a:buClr>
                <a:srgbClr val="FF0000"/>
              </a:buClr>
              <a:buSzPct val="100000"/>
            </a:pP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Kvalitní pracovníci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, technická vybavenost, pracovní postupy,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marketing, poskytování informací</a:t>
            </a: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86800" cy="838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SATELITNÍ ÚČET ODVĚTVÍ TURIZMU</a:t>
            </a:r>
            <a:endParaRPr lang="cs-CZ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 fontScale="85000" lnSpcReduction="10000"/>
          </a:bodyPr>
          <a:lstStyle/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cap="al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</a:t>
            </a:r>
            <a:r>
              <a:rPr lang="cs-CZ" sz="28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měření ekonomických a sociálněekonomických přínosů cestovního ruchu </a:t>
            </a:r>
            <a:endParaRPr lang="cs-CZ" sz="2800" b="1" cap="all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Řešení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se formovalo více jak 20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připravily </a:t>
            </a:r>
            <a:r>
              <a:rPr lang="cs-CZ" sz="28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Eurostat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OECD A WTO </a:t>
            </a:r>
            <a:endParaRPr lang="cs-CZ" sz="28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OD ROKU 1993 mezinárodně uznávaný standard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pro statistiku cestovního </a:t>
            </a: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ruchu</a:t>
            </a:r>
          </a:p>
          <a:p>
            <a:pPr>
              <a:buClr>
                <a:srgbClr val="C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8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Zaměřuje </a:t>
            </a:r>
            <a:r>
              <a:rPr lang="cs-CZ" sz="2800" b="1" cap="all" dirty="0">
                <a:latin typeface="Arial" panose="020B0604020202020204" pitchFamily="34" charset="0"/>
                <a:cs typeface="Arial" panose="020B0604020202020204" pitchFamily="34" charset="0"/>
              </a:rPr>
              <a:t>se na: </a:t>
            </a:r>
            <a:endParaRPr lang="cs-CZ" sz="2800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2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procentní </a:t>
            </a:r>
            <a:r>
              <a:rPr lang="cs-CZ" sz="22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cestovního ruchu na tvorbě HDP,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2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</a:t>
            </a:r>
            <a:r>
              <a:rPr lang="cs-CZ" sz="22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cestovního ruchu na vytváření pracovních míst,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2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2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objem kapitálových investic vyvolaných cestovním ruchem,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2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2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daňové příjmy z aktivit cestovního ruchu, </a:t>
            </a:r>
          </a:p>
          <a:p>
            <a:pPr lvl="1">
              <a:buClr>
                <a:srgbClr val="0000CC"/>
              </a:buClr>
              <a:buSzPct val="100000"/>
              <a:buFont typeface="Wingdings" panose="05000000000000000000" pitchFamily="2" charset="2"/>
              <a:buChar char="Ø"/>
            </a:pPr>
            <a:r>
              <a:rPr lang="cs-CZ" sz="22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2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vliv cestovního ruchu na platební bilanci státu. </a:t>
            </a:r>
          </a:p>
          <a:p>
            <a:endParaRPr lang="cs-CZ" sz="2400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cs-CZ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3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cap="none" dirty="0" smtClean="0">
                <a:ln w="1905"/>
                <a:solidFill>
                  <a:srgbClr val="0000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PŘÍKLAD KONKRÉTNÍHO VÝSTUPU</a:t>
            </a:r>
            <a:endParaRPr lang="cs-CZ" sz="2800" b="1" cap="none" dirty="0">
              <a:ln w="1905"/>
              <a:solidFill>
                <a:srgbClr val="0000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53294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1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88640"/>
            <a:ext cx="8686800" cy="6408712"/>
          </a:xfrm>
        </p:spPr>
        <p:txBody>
          <a:bodyPr>
            <a:norm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MOTIVY ÚČASTI:</a:t>
            </a:r>
          </a:p>
          <a:p>
            <a:pPr lvl="1"/>
            <a:r>
              <a:rPr lang="cs-CZ" sz="2000" b="1" dirty="0" smtClean="0"/>
              <a:t>NIŽŠÍ NÁKLADY NEŽ V DOMOVSKÉ ZEMI</a:t>
            </a:r>
          </a:p>
          <a:p>
            <a:pPr lvl="1"/>
            <a:r>
              <a:rPr lang="cs-CZ" sz="2000" b="1" dirty="0" smtClean="0"/>
              <a:t>KRATŠÍ ČEKACÍ LHŮTY</a:t>
            </a:r>
          </a:p>
          <a:p>
            <a:pPr lvl="1"/>
            <a:r>
              <a:rPr lang="cs-CZ" sz="2000" b="1" dirty="0" smtClean="0"/>
              <a:t>KVALITNĚJŠÍ LÉKAŘSKÁ PÉČE</a:t>
            </a:r>
          </a:p>
          <a:p>
            <a:pPr lvl="1"/>
            <a:r>
              <a:rPr lang="cs-CZ" sz="2000" b="1" dirty="0" smtClean="0"/>
              <a:t>LÉČEBNÉ POSTUPY A PÉČE DOMA NEDOSTUPNÁ</a:t>
            </a:r>
          </a:p>
          <a:p>
            <a:pPr lvl="1"/>
            <a:r>
              <a:rPr lang="cs-CZ" sz="2000" b="1" dirty="0" smtClean="0"/>
              <a:t>MOŽNOST SPOJENÍ LÉČBY S DOVOLENOU</a:t>
            </a:r>
          </a:p>
          <a:p>
            <a:pPr lvl="1"/>
            <a:r>
              <a:rPr lang="cs-CZ" sz="2000" b="1" dirty="0" smtClean="0"/>
              <a:t>URČITÁ ANONYMITA PACIENTA</a:t>
            </a:r>
          </a:p>
          <a:p>
            <a:r>
              <a:rPr lang="cs-C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LÉKAŘSKÉ ZÁKROKY</a:t>
            </a:r>
            <a:endParaRPr lang="cs-CZ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KOSMETICKÁ A PLASTICKÁ CHIRURGIE</a:t>
            </a:r>
            <a:endParaRPr lang="cs-CZ" sz="2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STOMATOLOGIE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LÉČBA NEPLODNOSTI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KARDIOCHIRURGEI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OČNÍ CHIRURGIE</a:t>
            </a:r>
          </a:p>
          <a:p>
            <a:r>
              <a:rPr lang="cs-CZ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ZDRAVOTNÍ TURIZMUS V ČR:</a:t>
            </a:r>
          </a:p>
          <a:p>
            <a:pPr lvl="1"/>
            <a:r>
              <a:rPr lang="cs-CZ" sz="20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60 % KOSMETICKÉ ZÁKROKY, 18 % OBEZITOLOGICKÉ ZÁKROKY, 15 % LÉČBA NEPLODNOSTI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NEJČASTĚJŠÍ DŮVOD FINANČNÍ ÚSPORA (PRŮMĚR 2500 € )</a:t>
            </a:r>
            <a:endParaRPr lang="cs-CZ" sz="2000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40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Přímá spojnice se šipkou 25"/>
          <p:cNvCxnSpPr/>
          <p:nvPr/>
        </p:nvCxnSpPr>
        <p:spPr>
          <a:xfrm>
            <a:off x="4644008" y="544522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Skupina 31"/>
          <p:cNvGrpSpPr/>
          <p:nvPr/>
        </p:nvGrpSpPr>
        <p:grpSpPr>
          <a:xfrm>
            <a:off x="971600" y="620688"/>
            <a:ext cx="7560840" cy="4824536"/>
            <a:chOff x="899592" y="1484784"/>
            <a:chExt cx="7560840" cy="4824536"/>
          </a:xfrm>
        </p:grpSpPr>
        <p:grpSp>
          <p:nvGrpSpPr>
            <p:cNvPr id="22" name="Skupina 21"/>
            <p:cNvGrpSpPr/>
            <p:nvPr/>
          </p:nvGrpSpPr>
          <p:grpSpPr>
            <a:xfrm>
              <a:off x="899592" y="1484784"/>
              <a:ext cx="7560840" cy="4824536"/>
              <a:chOff x="899592" y="1484784"/>
              <a:chExt cx="7560840" cy="4824536"/>
            </a:xfrm>
          </p:grpSpPr>
          <p:sp>
            <p:nvSpPr>
              <p:cNvPr id="20" name="Šipka doleva 19"/>
              <p:cNvSpPr/>
              <p:nvPr/>
            </p:nvSpPr>
            <p:spPr>
              <a:xfrm rot="19092368">
                <a:off x="2367453" y="2320911"/>
                <a:ext cx="808694" cy="175797"/>
              </a:xfrm>
              <a:prstGeom prst="lef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Šipka dolů 15"/>
              <p:cNvSpPr/>
              <p:nvPr/>
            </p:nvSpPr>
            <p:spPr>
              <a:xfrm>
                <a:off x="4572000" y="2348880"/>
                <a:ext cx="144016" cy="360040"/>
              </a:xfrm>
              <a:prstGeom prst="down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899592" y="1484784"/>
                <a:ext cx="7560840" cy="4824536"/>
                <a:chOff x="899592" y="1412776"/>
                <a:chExt cx="7560840" cy="4824536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899592" y="1412776"/>
                  <a:ext cx="7560840" cy="1872208"/>
                  <a:chOff x="539552" y="1412776"/>
                  <a:chExt cx="7560840" cy="1872208"/>
                </a:xfrm>
              </p:grpSpPr>
              <p:sp>
                <p:nvSpPr>
                  <p:cNvPr id="4" name="Obláček 3"/>
                  <p:cNvSpPr/>
                  <p:nvPr/>
                </p:nvSpPr>
                <p:spPr>
                  <a:xfrm>
                    <a:off x="2123728" y="1412776"/>
                    <a:ext cx="4320480" cy="864096"/>
                  </a:xfrm>
                  <a:prstGeom prst="cloudCallout">
                    <a:avLst>
                      <a:gd name="adj1" fmla="val -18276"/>
                      <a:gd name="adj2" fmla="val 31068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rIns="0" rtlCol="0" anchor="ctr"/>
                  <a:lstStyle/>
                  <a:p>
                    <a:pPr algn="ctr"/>
                    <a:r>
                      <a:rPr lang="cs-CZ" dirty="0" smtClean="0">
                        <a:solidFill>
                          <a:srgbClr val="002060"/>
                        </a:solidFill>
                        <a:latin typeface="Arial Black" panose="020B0A04020102020204" pitchFamily="34" charset="0"/>
                      </a:rPr>
                      <a:t>SVATEBNÍ TURIZMUS</a:t>
                    </a:r>
                    <a:endParaRPr lang="cs-CZ" dirty="0">
                      <a:solidFill>
                        <a:srgbClr val="002060"/>
                      </a:solidFill>
                      <a:latin typeface="Arial Black" panose="020B0A04020102020204" pitchFamily="34" charset="0"/>
                    </a:endParaRPr>
                  </a:p>
                </p:txBody>
              </p:sp>
              <p:sp>
                <p:nvSpPr>
                  <p:cNvPr id="5" name="Zaoblený obdélníkový popisek 4"/>
                  <p:cNvSpPr/>
                  <p:nvPr/>
                </p:nvSpPr>
                <p:spPr>
                  <a:xfrm>
                    <a:off x="539552" y="2636912"/>
                    <a:ext cx="2160240" cy="648072"/>
                  </a:xfrm>
                  <a:prstGeom prst="wedgeRoundRectCallout">
                    <a:avLst>
                      <a:gd name="adj1" fmla="val -17899"/>
                      <a:gd name="adj2" fmla="val 40946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b="1" dirty="0" smtClean="0">
                        <a:solidFill>
                          <a:schemeClr val="tx1"/>
                        </a:solidFill>
                      </a:rPr>
                      <a:t>CESTY ZA ÚČELEM UZAVŘENÍ SŇATKU</a:t>
                    </a:r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" name="Zaoblený obdélníkový popisek 5"/>
                  <p:cNvSpPr/>
                  <p:nvPr/>
                </p:nvSpPr>
                <p:spPr>
                  <a:xfrm>
                    <a:off x="3203848" y="2636912"/>
                    <a:ext cx="2160240" cy="648072"/>
                  </a:xfrm>
                  <a:prstGeom prst="wedgeRoundRectCallout">
                    <a:avLst>
                      <a:gd name="adj1" fmla="val -17899"/>
                      <a:gd name="adj2" fmla="val 40946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b="1" dirty="0" smtClean="0">
                        <a:solidFill>
                          <a:schemeClr val="tx1"/>
                        </a:solidFill>
                      </a:rPr>
                      <a:t>SVATEBNÍ CESTY, LÍBÁNKY</a:t>
                    </a:r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" name="Zaoblený obdélníkový popisek 6"/>
                  <p:cNvSpPr/>
                  <p:nvPr/>
                </p:nvSpPr>
                <p:spPr>
                  <a:xfrm>
                    <a:off x="5940152" y="2636912"/>
                    <a:ext cx="2160240" cy="648072"/>
                  </a:xfrm>
                  <a:prstGeom prst="wedgeRoundRectCallout">
                    <a:avLst>
                      <a:gd name="adj1" fmla="val -17899"/>
                      <a:gd name="adj2" fmla="val 40946"/>
                      <a:gd name="adj3" fmla="val 16667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b="1" dirty="0" smtClean="0">
                        <a:solidFill>
                          <a:schemeClr val="tx1"/>
                        </a:solidFill>
                      </a:rPr>
                      <a:t>OSTATNÍ</a:t>
                    </a:r>
                    <a:endParaRPr lang="cs-CZ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" name="Skupina 13"/>
                <p:cNvGrpSpPr/>
                <p:nvPr/>
              </p:nvGrpSpPr>
              <p:grpSpPr>
                <a:xfrm>
                  <a:off x="6660232" y="3501008"/>
                  <a:ext cx="1728192" cy="2736304"/>
                  <a:chOff x="6372200" y="3573016"/>
                  <a:chExt cx="1728192" cy="2736304"/>
                </a:xfrm>
              </p:grpSpPr>
              <p:sp>
                <p:nvSpPr>
                  <p:cNvPr id="9" name="Obdélníkový popisek 8"/>
                  <p:cNvSpPr/>
                  <p:nvPr/>
                </p:nvSpPr>
                <p:spPr>
                  <a:xfrm>
                    <a:off x="6372200" y="3573016"/>
                    <a:ext cx="1728192" cy="576064"/>
                  </a:xfrm>
                  <a:prstGeom prst="wedgeRectCallout">
                    <a:avLst>
                      <a:gd name="adj1" fmla="val -32008"/>
                      <a:gd name="adj2" fmla="val 26877"/>
                    </a:avLst>
                  </a:prstGeom>
                  <a:solidFill>
                    <a:srgbClr val="CCFF9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dirty="0" smtClean="0">
                        <a:solidFill>
                          <a:schemeClr val="tx1"/>
                        </a:solidFill>
                      </a:rPr>
                      <a:t>LOUČENÍ SE SVOBODOU </a:t>
                    </a:r>
                    <a:endParaRPr lang="cs-CZ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" name="Obdélníkový popisek 10"/>
                  <p:cNvSpPr/>
                  <p:nvPr/>
                </p:nvSpPr>
                <p:spPr>
                  <a:xfrm>
                    <a:off x="6372200" y="4293096"/>
                    <a:ext cx="1728192" cy="576064"/>
                  </a:xfrm>
                  <a:prstGeom prst="wedgeRectCallout">
                    <a:avLst>
                      <a:gd name="adj1" fmla="val -32008"/>
                      <a:gd name="adj2" fmla="val 26877"/>
                    </a:avLst>
                  </a:prstGeom>
                  <a:solidFill>
                    <a:srgbClr val="CCFF9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dirty="0" smtClean="0">
                        <a:solidFill>
                          <a:schemeClr val="tx1"/>
                        </a:solidFill>
                      </a:rPr>
                      <a:t>ZÁSNUBY</a:t>
                    </a:r>
                    <a:endParaRPr lang="cs-CZ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" name="Obdélníkový popisek 11"/>
                  <p:cNvSpPr/>
                  <p:nvPr/>
                </p:nvSpPr>
                <p:spPr>
                  <a:xfrm>
                    <a:off x="6372200" y="5013176"/>
                    <a:ext cx="1728192" cy="576064"/>
                  </a:xfrm>
                  <a:prstGeom prst="wedgeRectCallout">
                    <a:avLst>
                      <a:gd name="adj1" fmla="val -32008"/>
                      <a:gd name="adj2" fmla="val 26877"/>
                    </a:avLst>
                  </a:prstGeom>
                  <a:solidFill>
                    <a:srgbClr val="CCFF9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dirty="0" smtClean="0">
                        <a:solidFill>
                          <a:schemeClr val="tx1"/>
                        </a:solidFill>
                      </a:rPr>
                      <a:t>VÝROČÍ SVATBY</a:t>
                    </a:r>
                    <a:endParaRPr lang="cs-CZ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Obdélníkový popisek 12"/>
                  <p:cNvSpPr/>
                  <p:nvPr/>
                </p:nvSpPr>
                <p:spPr>
                  <a:xfrm>
                    <a:off x="6372200" y="5733256"/>
                    <a:ext cx="1728192" cy="576064"/>
                  </a:xfrm>
                  <a:prstGeom prst="wedgeRectCallout">
                    <a:avLst>
                      <a:gd name="adj1" fmla="val -32008"/>
                      <a:gd name="adj2" fmla="val 26877"/>
                    </a:avLst>
                  </a:prstGeom>
                  <a:solidFill>
                    <a:srgbClr val="CCFF9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cs-CZ" dirty="0" smtClean="0">
                        <a:solidFill>
                          <a:schemeClr val="tx1"/>
                        </a:solidFill>
                      </a:rPr>
                      <a:t>OBNOVENÍ SLIBU</a:t>
                    </a:r>
                    <a:endParaRPr lang="cs-CZ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21" name="Šipka doleva 20"/>
              <p:cNvSpPr/>
              <p:nvPr/>
            </p:nvSpPr>
            <p:spPr>
              <a:xfrm rot="13164713">
                <a:off x="6120034" y="2297576"/>
                <a:ext cx="808694" cy="175797"/>
              </a:xfrm>
              <a:prstGeom prst="leftArrow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31" name="Skupina 30"/>
            <p:cNvGrpSpPr/>
            <p:nvPr/>
          </p:nvGrpSpPr>
          <p:grpSpPr>
            <a:xfrm>
              <a:off x="6372200" y="3356992"/>
              <a:ext cx="288032" cy="2670772"/>
              <a:chOff x="6372200" y="3356992"/>
              <a:chExt cx="288032" cy="2670772"/>
            </a:xfrm>
          </p:grpSpPr>
          <p:sp>
            <p:nvSpPr>
              <p:cNvPr id="24" name="Volný tvar 23"/>
              <p:cNvSpPr/>
              <p:nvPr/>
            </p:nvSpPr>
            <p:spPr>
              <a:xfrm>
                <a:off x="6372200" y="3356992"/>
                <a:ext cx="288032" cy="2670772"/>
              </a:xfrm>
              <a:custGeom>
                <a:avLst/>
                <a:gdLst>
                  <a:gd name="connsiteX0" fmla="*/ 9053 w 235390"/>
                  <a:gd name="connsiteY0" fmla="*/ 0 h 2670772"/>
                  <a:gd name="connsiteX1" fmla="*/ 9053 w 235390"/>
                  <a:gd name="connsiteY1" fmla="*/ 0 h 2670772"/>
                  <a:gd name="connsiteX2" fmla="*/ 0 w 235390"/>
                  <a:gd name="connsiteY2" fmla="*/ 2670772 h 2670772"/>
                  <a:gd name="connsiteX3" fmla="*/ 235390 w 235390"/>
                  <a:gd name="connsiteY3" fmla="*/ 2670772 h 26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5390" h="2670772">
                    <a:moveTo>
                      <a:pt x="9053" y="0"/>
                    </a:moveTo>
                    <a:lnTo>
                      <a:pt x="9053" y="0"/>
                    </a:lnTo>
                    <a:cubicBezTo>
                      <a:pt x="6035" y="890257"/>
                      <a:pt x="3018" y="1780515"/>
                      <a:pt x="0" y="2670772"/>
                    </a:cubicBezTo>
                    <a:lnTo>
                      <a:pt x="235390" y="2670772"/>
                    </a:lnTo>
                  </a:path>
                </a:pathLst>
              </a:custGeom>
              <a:noFill/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28" name="Přímá spojnice se šipkou 27"/>
              <p:cNvCxnSpPr/>
              <p:nvPr/>
            </p:nvCxnSpPr>
            <p:spPr>
              <a:xfrm>
                <a:off x="6372200" y="3861048"/>
                <a:ext cx="288032" cy="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nice se šipkou 28"/>
              <p:cNvCxnSpPr/>
              <p:nvPr/>
            </p:nvCxnSpPr>
            <p:spPr>
              <a:xfrm>
                <a:off x="6372200" y="4581128"/>
                <a:ext cx="288032" cy="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nice se šipkou 29"/>
              <p:cNvCxnSpPr/>
              <p:nvPr/>
            </p:nvCxnSpPr>
            <p:spPr>
              <a:xfrm>
                <a:off x="6372200" y="5301208"/>
                <a:ext cx="288032" cy="0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TextovéPole 33"/>
          <p:cNvSpPr txBox="1"/>
          <p:nvPr/>
        </p:nvSpPr>
        <p:spPr>
          <a:xfrm>
            <a:off x="467544" y="6093296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ADMINISTRATIVNĚ NÁROČNÉ S OHLEDEM NA PLATNOST </a:t>
            </a:r>
            <a:endParaRPr lang="cs-CZ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270892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CC"/>
                </a:solidFill>
              </a:rPr>
              <a:t>CIZINCI V ČR: </a:t>
            </a:r>
            <a:r>
              <a:rPr lang="cs-CZ" b="1" dirty="0" smtClean="0"/>
              <a:t>PRAHA, ČESKÝ KRUMLOV, HLUBOKÁ, KUTNÁ HORA, KARLOVY VARY, KROMĚŘÍŽ, KARLŠTEJN </a:t>
            </a:r>
            <a:endParaRPr lang="cs-CZ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342900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 smtClean="0">
                <a:solidFill>
                  <a:srgbClr val="0000CC"/>
                </a:solidFill>
              </a:rPr>
              <a:t>ČEŠI V CIZINĚ: </a:t>
            </a:r>
            <a:r>
              <a:rPr lang="cs-CZ" b="1" cap="all" dirty="0" err="1"/>
              <a:t>ŘeckO</a:t>
            </a:r>
            <a:r>
              <a:rPr lang="cs-CZ" b="1" cap="all" dirty="0"/>
              <a:t>, </a:t>
            </a:r>
            <a:r>
              <a:rPr lang="cs-CZ" b="1" cap="all" dirty="0" err="1" smtClean="0"/>
              <a:t>švýcarsko</a:t>
            </a:r>
            <a:r>
              <a:rPr lang="cs-CZ" b="1" cap="all" dirty="0" smtClean="0"/>
              <a:t>,  HAVAJSKÉ OSTROVY, </a:t>
            </a:r>
            <a:endParaRPr lang="cs-CZ" b="1" cap="all" dirty="0"/>
          </a:p>
          <a:p>
            <a:r>
              <a:rPr lang="cs-CZ" b="1" cap="all" dirty="0" smtClean="0"/>
              <a:t>LAS VEGAS, Mauritius</a:t>
            </a:r>
            <a:r>
              <a:rPr lang="cs-CZ" b="1" cap="all" dirty="0"/>
              <a:t>, </a:t>
            </a:r>
            <a:r>
              <a:rPr lang="cs-CZ" b="1" cap="all" dirty="0" smtClean="0"/>
              <a:t>Seychely</a:t>
            </a:r>
            <a:r>
              <a:rPr lang="cs-CZ" b="1" cap="all" dirty="0"/>
              <a:t>, Srí Lanka, </a:t>
            </a:r>
            <a:r>
              <a:rPr lang="cs-CZ" b="1" cap="all" dirty="0" err="1"/>
              <a:t>Fiji</a:t>
            </a:r>
            <a:r>
              <a:rPr lang="cs-CZ" b="1" cap="all" dirty="0"/>
              <a:t>, </a:t>
            </a:r>
            <a:r>
              <a:rPr lang="cs-CZ" b="1" cap="all" dirty="0" smtClean="0"/>
              <a:t>Kuba, </a:t>
            </a:r>
            <a:endParaRPr lang="cs-CZ" b="1" cap="all" dirty="0"/>
          </a:p>
        </p:txBody>
      </p:sp>
      <p:sp>
        <p:nvSpPr>
          <p:cNvPr id="10" name="Obdélník 9"/>
          <p:cNvSpPr/>
          <p:nvPr/>
        </p:nvSpPr>
        <p:spPr>
          <a:xfrm>
            <a:off x="251520" y="4725144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>
                <a:solidFill>
                  <a:srgbClr val="C00000"/>
                </a:solidFill>
              </a:rPr>
              <a:t>Občan České republiky může uzavřít manželství v kterékoliv zemi, před orgánem </a:t>
            </a:r>
            <a:r>
              <a:rPr lang="cs-CZ" b="1" cap="all" dirty="0" smtClean="0">
                <a:solidFill>
                  <a:srgbClr val="C00000"/>
                </a:solidFill>
              </a:rPr>
              <a:t>cizího státu</a:t>
            </a:r>
            <a:r>
              <a:rPr lang="cs-CZ" b="1" cap="all" dirty="0">
                <a:solidFill>
                  <a:srgbClr val="C00000"/>
                </a:solidFill>
              </a:rPr>
              <a:t>, který je zmocněný sezdávat snoubence nebo před zastupitelským úřadem </a:t>
            </a:r>
            <a:r>
              <a:rPr lang="cs-CZ" b="1" cap="all" dirty="0" smtClean="0">
                <a:solidFill>
                  <a:srgbClr val="C00000"/>
                </a:solidFill>
              </a:rPr>
              <a:t>České republiky</a:t>
            </a:r>
            <a:endParaRPr lang="cs-CZ" b="1" cap="all" dirty="0">
              <a:solidFill>
                <a:srgbClr val="C000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23528" y="407707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cap="all" dirty="0">
                <a:solidFill>
                  <a:srgbClr val="0000CC"/>
                </a:solidFill>
              </a:rPr>
              <a:t>mnoho cestovních kanceláří  </a:t>
            </a:r>
            <a:r>
              <a:rPr lang="cs-CZ" b="1" cap="all" dirty="0" smtClean="0">
                <a:solidFill>
                  <a:srgbClr val="0000CC"/>
                </a:solidFill>
              </a:rPr>
              <a:t>- </a:t>
            </a:r>
            <a:r>
              <a:rPr lang="cs-CZ" b="1" dirty="0" err="1" smtClean="0"/>
              <a:t>Travel</a:t>
            </a:r>
            <a:r>
              <a:rPr lang="cs-CZ" b="1" dirty="0" smtClean="0"/>
              <a:t> Business Centre</a:t>
            </a:r>
            <a:r>
              <a:rPr lang="cs-CZ" b="1" dirty="0" smtClean="0">
                <a:solidFill>
                  <a:srgbClr val="0000CC"/>
                </a:solidFill>
              </a:rPr>
              <a:t>, </a:t>
            </a:r>
            <a:r>
              <a:rPr lang="cs-CZ" b="1" dirty="0" err="1"/>
              <a:t>Tagua</a:t>
            </a:r>
            <a:r>
              <a:rPr lang="cs-CZ" b="1" dirty="0"/>
              <a:t> </a:t>
            </a:r>
            <a:r>
              <a:rPr lang="cs-CZ" b="1" dirty="0" err="1" smtClean="0"/>
              <a:t>Tours</a:t>
            </a:r>
            <a:r>
              <a:rPr lang="cs-CZ" b="1" dirty="0" smtClean="0"/>
              <a:t>, </a:t>
            </a:r>
            <a:r>
              <a:rPr lang="cs-CZ" b="1" dirty="0"/>
              <a:t>Blue </a:t>
            </a:r>
            <a:r>
              <a:rPr lang="cs-CZ" b="1" dirty="0" err="1" smtClean="0"/>
              <a:t>Marlin</a:t>
            </a:r>
            <a:r>
              <a:rPr lang="cs-CZ" b="1" dirty="0" smtClean="0"/>
              <a:t>, </a:t>
            </a:r>
            <a:r>
              <a:rPr lang="cs-CZ" b="1" dirty="0"/>
              <a:t>CA </a:t>
            </a:r>
            <a:r>
              <a:rPr lang="cs-CZ" b="1" dirty="0" err="1" smtClean="0"/>
              <a:t>Varadero</a:t>
            </a:r>
            <a:r>
              <a:rPr lang="cs-CZ" b="1" dirty="0" smtClean="0"/>
              <a:t>, …</a:t>
            </a:r>
            <a:endParaRPr lang="cs-CZ" b="1" cap="all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3" grpId="0"/>
      <p:bldP spid="10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blesk.cz/img/1/normal300/1817210-img-kerndlova-svatba-las-vegas-v1.jpg?v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5"/>
          <a:stretch/>
        </p:blipFill>
        <p:spPr bwMode="auto">
          <a:xfrm>
            <a:off x="755576" y="490694"/>
            <a:ext cx="3240360" cy="260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novinky.cz/682/306820-original1-sjm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390551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ereve.cz/data/svatvy-v-zahranici/slider-dominikanska.republi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22726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4355976" y="3645024"/>
            <a:ext cx="3816424" cy="2520280"/>
            <a:chOff x="4355976" y="3645024"/>
            <a:chExt cx="3816424" cy="2520280"/>
          </a:xfrm>
        </p:grpSpPr>
        <p:pic>
          <p:nvPicPr>
            <p:cNvPr id="1032" name="Picture 8" descr="https://static.4nets.sk/photo/85/594385/forum/41426287_6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3645024"/>
              <a:ext cx="3808987" cy="2520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7092280" y="3717032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FFFF00"/>
                  </a:solidFill>
                </a:rPr>
                <a:t>HAVAJ</a:t>
              </a:r>
              <a:endParaRPr lang="cs-CZ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4" name="TextovéPole 3"/>
          <p:cNvSpPr txBox="1"/>
          <p:nvPr/>
        </p:nvSpPr>
        <p:spPr>
          <a:xfrm>
            <a:off x="3059832" y="314096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LAS VEGAS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07351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686800" cy="8382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Event</a:t>
            </a:r>
            <a:r>
              <a:rPr lang="cs-CZ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turizmus       </a:t>
            </a:r>
            <a:endParaRPr lang="cs-CZ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7702" y="1844824"/>
            <a:ext cx="8464778" cy="3744416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Eventy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jedinečnÉ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dočasnÉ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speciÁlně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naplÁnovanÉ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řÍzenÉ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 organizačně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zabezpečenÉ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akce nebo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udÁlosti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s dopadem 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400" b="1" cap="all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cestovni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latin typeface="Arial" panose="020B0604020202020204" pitchFamily="34" charset="0"/>
                <a:cs typeface="Arial" panose="020B0604020202020204" pitchFamily="34" charset="0"/>
              </a:rPr>
              <a:t>ruch</a:t>
            </a:r>
            <a:r>
              <a:rPr lang="cs-CZ" sz="2400" b="1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pl-PL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</a:t>
            </a:r>
            <a:r>
              <a:rPr lang="pl-PL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je </a:t>
            </a:r>
            <a:r>
              <a:rPr lang="cs-CZ" sz="2400" b="1" cap="all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jedinečnÝ</a:t>
            </a:r>
            <a:r>
              <a:rPr lang="cs-CZ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400" b="1" cap="all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originÁlnÍ</a:t>
            </a:r>
            <a:r>
              <a:rPr lang="cs-CZ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b="1" cap="all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vymezenÝ</a:t>
            </a:r>
            <a:r>
              <a:rPr lang="cs-CZ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400" b="1" cap="all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určitÉm</a:t>
            </a:r>
            <a:r>
              <a:rPr lang="cs-CZ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čase </a:t>
            </a:r>
            <a:r>
              <a:rPr lang="cs-CZ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l-PL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spojenÝ </a:t>
            </a:r>
            <a:r>
              <a:rPr lang="pl-PL" sz="2400" b="1" cap="all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pl-PL" sz="2400" b="1" cap="all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konkrÉtnÍm mÍstem.</a:t>
            </a:r>
          </a:p>
          <a:p>
            <a:pPr>
              <a:buClr>
                <a:srgbClr val="002060"/>
              </a:buClr>
              <a:buSzPct val="100000"/>
              <a:buFont typeface="Wingdings" panose="05000000000000000000" pitchFamily="2" charset="2"/>
              <a:buChar char="v"/>
            </a:pPr>
            <a:r>
              <a:rPr lang="cs-CZ" sz="2400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JednÁ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o uměle vytvořenou, dopředu </a:t>
            </a:r>
            <a:r>
              <a:rPr lang="cs-CZ" sz="2400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naplÁnovanou</a:t>
            </a:r>
            <a:r>
              <a:rPr lang="cs-CZ" sz="2400" b="1" cap="all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cap="all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udÁlost</a:t>
            </a:r>
            <a:r>
              <a:rPr lang="cs-CZ" sz="2400" b="1" cap="all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400" b="1" cap="all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1318</TotalTime>
  <Words>1854</Words>
  <Application>Microsoft Office PowerPoint</Application>
  <PresentationFormat>Předvádění na obrazovce (4:3)</PresentationFormat>
  <Paragraphs>331</Paragraphs>
  <Slides>53</Slides>
  <Notes>5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Cesta</vt:lpstr>
      <vt:lpstr>OBSAH PŘEDMĚTU</vt:lpstr>
      <vt:lpstr>DRUHY TURIZMU</vt:lpstr>
      <vt:lpstr>Gastronomický (kulinářský) turizmus</vt:lpstr>
      <vt:lpstr>Prezentace aplikace PowerPoint</vt:lpstr>
      <vt:lpstr>Zdravotní (léčebný) turizmus</vt:lpstr>
      <vt:lpstr>Prezentace aplikace PowerPoint</vt:lpstr>
      <vt:lpstr>Prezentace aplikace PowerPoint</vt:lpstr>
      <vt:lpstr>Prezentace aplikace PowerPoint</vt:lpstr>
      <vt:lpstr>Event turizmus       </vt:lpstr>
      <vt:lpstr>Prezentace aplikace PowerPoint</vt:lpstr>
      <vt:lpstr>EXTRÉMNÍ TURIZMUS</vt:lpstr>
      <vt:lpstr>CESTOVÁNÍ POUŠTÍ</vt:lpstr>
      <vt:lpstr>Prezentace aplikace PowerPoint</vt:lpstr>
      <vt:lpstr>PŘECHODY ZAMRZLÝCH JEZER</vt:lpstr>
      <vt:lpstr>FLYBOARDING – LÉTÁNÍ NA VODĚ</vt:lpstr>
      <vt:lpstr>canyoning</vt:lpstr>
      <vt:lpstr>SLACKLINE – CHŮZE PO LANĚ</vt:lpstr>
      <vt:lpstr>KIENOVA HOUPAČKA – SKÁKÁNÍ Z MOSTŮ</vt:lpstr>
      <vt:lpstr>TEMNÁ TURISTIKA</vt:lpstr>
      <vt:lpstr>Prezentace aplikace PowerPoint</vt:lpstr>
      <vt:lpstr>Prezentace aplikace PowerPoint</vt:lpstr>
      <vt:lpstr>ZÁŽITKOVÁ TURISTIKA</vt:lpstr>
      <vt:lpstr>MožnÁ technologie</vt:lpstr>
      <vt:lpstr>Prezentace aplikace PowerPoint</vt:lpstr>
      <vt:lpstr>TURISTIKA S ILUZÍ HISTORICKÝCH UDÁLOSTÍ</vt:lpstr>
      <vt:lpstr>BITVA TŘÍ KRÁLŮ U SLAVKOVA</vt:lpstr>
      <vt:lpstr>Ve středověké osADĚ</vt:lpstr>
      <vt:lpstr>Prezentace aplikace PowerPoint</vt:lpstr>
      <vt:lpstr>PROJEKT ANCIENT ROME 3D  (GOOGLE EARTH)</vt:lpstr>
      <vt:lpstr>Prezentace aplikace PowerPoint</vt:lpstr>
      <vt:lpstr>prohlídka Gulagu</vt:lpstr>
      <vt:lpstr>PONY EXPRESS</vt:lpstr>
      <vt:lpstr>VENETIAN LAS VEGAS</vt:lpstr>
      <vt:lpstr>TREASURE ISLAND LAS VEGAS</vt:lpstr>
      <vt:lpstr>cyklostezka Járy Cimrmana na Tanvaldsku </vt:lpstr>
      <vt:lpstr>Prezentace aplikace PowerPoint</vt:lpstr>
      <vt:lpstr>REGATA HENLEY-ON-TODD, ALICE SPRINGS</vt:lpstr>
      <vt:lpstr>Prezentace aplikace PowerPoint</vt:lpstr>
      <vt:lpstr>Sexuální turizmus</vt:lpstr>
      <vt:lpstr>Prezentace aplikace PowerPoint</vt:lpstr>
      <vt:lpstr>Turismus sexuálních menšin</vt:lpstr>
      <vt:lpstr>Zajímavé DRUHy turismu v české republice</vt:lpstr>
      <vt:lpstr>Prezentace aplikace PowerPoint</vt:lpstr>
      <vt:lpstr>Prezentace aplikace PowerPoint</vt:lpstr>
      <vt:lpstr>SPECIFICKÉ ZNAKY SLUŽEB V TURIZMU</vt:lpstr>
      <vt:lpstr>Klasifikace služeb</vt:lpstr>
      <vt:lpstr>Znaky služeb</vt:lpstr>
      <vt:lpstr>KLASIFIKACE SLUŽEB</vt:lpstr>
      <vt:lpstr>DRUHOVÉ ČLENĚNÍ</vt:lpstr>
      <vt:lpstr>PODLE VÝZNAMU VE SPOTŘEBĚ </vt:lpstr>
      <vt:lpstr>Kvalita služeb</vt:lpstr>
      <vt:lpstr>SATELITNÍ ÚČET ODVĚTVÍ TURIZMU</vt:lpstr>
      <vt:lpstr>PŘÍKLAD KONKRÉTNÍHO VÝSTUPU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DRUHY TURIZMU</dc:title>
  <dc:creator>Boss</dc:creator>
  <cp:lastModifiedBy>Boss</cp:lastModifiedBy>
  <cp:revision>75</cp:revision>
  <dcterms:created xsi:type="dcterms:W3CDTF">2016-02-15T07:32:36Z</dcterms:created>
  <dcterms:modified xsi:type="dcterms:W3CDTF">2016-02-25T07:29:40Z</dcterms:modified>
</cp:coreProperties>
</file>